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_rels/presentation.xml.rels" ContentType="application/vnd.openxmlformats-package.relationships+xml"/>
  <Override PartName="/ppt/media/image10.wmf" ContentType="image/x-wmf"/>
  <Override PartName="/ppt/media/image25.png" ContentType="image/png"/>
  <Override PartName="/ppt/media/image12.png" ContentType="image/png"/>
  <Override PartName="/ppt/media/image3.png" ContentType="image/png"/>
  <Override PartName="/ppt/media/image11.wmf" ContentType="image/x-wmf"/>
  <Override PartName="/ppt/media/image7.wmf" ContentType="image/x-wmf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24.png" ContentType="image/png"/>
  <Override PartName="/ppt/media/image23.wmf" ContentType="image/x-wmf"/>
  <Override PartName="/ppt/media/image22.wmf" ContentType="image/x-wmf"/>
  <Override PartName="/ppt/media/image21.png" ContentType="image/png"/>
  <Override PartName="/ppt/media/image19.png" ContentType="image/png"/>
  <Override PartName="/ppt/media/image16.png" ContentType="image/png"/>
  <Override PartName="/ppt/media/image15.wmf" ContentType="image/x-wmf"/>
  <Override PartName="/ppt/media/image14.png" ContentType="image/png"/>
  <Override PartName="/ppt/media/image2.jpeg" ContentType="image/jpeg"/>
  <Override PartName="/ppt/media/image5.jpeg" ContentType="image/jpeg"/>
  <Override PartName="/ppt/media/image8.wmf" ContentType="image/x-wmf"/>
  <Override PartName="/ppt/media/image17.wmf" ContentType="image/x-wmf"/>
  <Override PartName="/ppt/media/image1.png" ContentType="image/png"/>
  <Override PartName="/ppt/media/image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embeddings/oleObject1.doc" ContentType="application/msword"/>
  <Override PartName="/ppt/embeddings/oleObject2.bin" ContentType="application/vnd.openxmlformats-officedocument.oleObject"/>
  <Override PartName="/ppt/embeddings/oleObject1.bin" ContentType="application/vnd.openxmlformats-officedocument.oleObject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6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17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69.xml.rels" ContentType="application/vnd.openxmlformats-package.relationships+xml"/>
  <Override PartName="/ppt/slides/_rels/slide32.xml.rels" ContentType="application/vnd.openxmlformats-package.relationships+xml"/>
  <Override PartName="/ppt/slides/_rels/slide70.xml.rels" ContentType="application/vnd.openxmlformats-package.relationships+xml"/>
  <Override PartName="/ppt/slides/_rels/slide28.xml.rels" ContentType="application/vnd.openxmlformats-package.relationships+xml"/>
  <Override PartName="/ppt/slides/_rels/slide68.xml.rels" ContentType="application/vnd.openxmlformats-package.relationships+xml"/>
  <Override PartName="/ppt/slides/_rels/slide31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6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3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65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Slides/_rels/notesSlide42.xml.rels" ContentType="application/vnd.openxmlformats-package.relationships+xml"/>
  <Override PartName="/ppt/notesSlides/notesSlide4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5F64AB2-BECB-4481-B34A-22C098A370B4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A5AA0E-797A-4D03-9495-3E2ACE48079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&lt;number&gt;</a:t>
            </a:fld>
            <a:endParaRPr b="0" lang="pt-B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6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733ED67C-F6AB-4B43-8736-440DF7822418}" type="slidenum"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50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Imagem 3" descr=""/>
          <p:cNvPicPr/>
          <p:nvPr/>
        </p:nvPicPr>
        <p:blipFill>
          <a:blip r:embed="rId3"/>
          <a:srcRect l="16065" t="0" r="0" b="0"/>
          <a:stretch/>
        </p:blipFill>
        <p:spPr>
          <a:xfrm>
            <a:off x="0" y="-2520"/>
            <a:ext cx="12191400" cy="6859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1_Título e conteú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53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os estilos do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&lt;footer&gt;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02EB9DDC-9880-4576-A9A8-FAB943DC43F0}" type="slidenum"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Slide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60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60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estilo do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dt" idx="7"/>
          </p:nvPr>
        </p:nvSpPr>
        <p:spPr>
          <a:xfrm>
            <a:off x="60948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&lt;date/time&gt;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ftr" idx="8"/>
          </p:nvPr>
        </p:nvSpPr>
        <p:spPr>
          <a:xfrm>
            <a:off x="3983400" y="6308640"/>
            <a:ext cx="3859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&lt;footer&gt;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sldNum" idx="9"/>
          </p:nvPr>
        </p:nvSpPr>
        <p:spPr>
          <a:xfrm>
            <a:off x="8737560" y="635652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B9914E01-18C9-4F37-AC30-E081DF2786C3}" type="slidenum"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&lt;number&gt;</a:t>
            </a:fld>
            <a:endParaRPr b="0" lang="pt-BR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e Conteú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67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60" y="653328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Titulo do Curso Ofertado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72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9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00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00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56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560" cy="368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7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21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24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30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">
    <p:bg>
      <p:bgPr>
        <a:blipFill rotWithShape="0">
          <a:blip r:embed="rId2"/>
          <a:stretch>
            <a:fillRect l="-21997" r="-21997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36" name="Imagem 7" descr=""/>
          <p:cNvPicPr/>
          <p:nvPr/>
        </p:nvPicPr>
        <p:blipFill>
          <a:blip r:embed="rId3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4268160"/>
            <a:ext cx="9143280" cy="102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6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Insira o nome do curso</a:t>
            </a:r>
            <a:endParaRPr b="0" lang="pt-BR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8" name="Imagem 3" descr=""/>
          <p:cNvPicPr/>
          <p:nvPr/>
        </p:nvPicPr>
        <p:blipFill>
          <a:blip r:embed="rId4"/>
          <a:stretch/>
        </p:blipFill>
        <p:spPr>
          <a:xfrm>
            <a:off x="3262680" y="1726920"/>
            <a:ext cx="5666040" cy="19530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40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6"/>
          <p:cNvSpPr/>
          <p:nvPr/>
        </p:nvSpPr>
        <p:spPr>
          <a:xfrm>
            <a:off x="0" y="6458400"/>
            <a:ext cx="12191400" cy="398880"/>
          </a:xfrm>
          <a:prstGeom prst="rect">
            <a:avLst/>
          </a:prstGeom>
          <a:solidFill>
            <a:srgbClr val="00a68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45" name="Imagem 7" descr=""/>
          <p:cNvPicPr/>
          <p:nvPr/>
        </p:nvPicPr>
        <p:blipFill>
          <a:blip r:embed="rId2"/>
          <a:stretch/>
        </p:blipFill>
        <p:spPr>
          <a:xfrm>
            <a:off x="11042280" y="6474960"/>
            <a:ext cx="1047600" cy="36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36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 para editar o título mestre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520" cy="581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estilos de texto Mestre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nível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Terceiro nível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Quarto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Subtítulo 2"/>
          <p:cNvSpPr/>
          <p:nvPr/>
        </p:nvSpPr>
        <p:spPr>
          <a:xfrm>
            <a:off x="17640" y="6519240"/>
            <a:ext cx="91432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Nome do Curso Apresentado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hyperlink" Target="https://cic.unb.br/~weigang/" TargetMode="External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5.wmf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oleObject" Target="../embeddings/oleObject1.doc"/><Relationship Id="rId2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1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oleObject" Target="../embeddings/oleObject1.doc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oleObject" Target="../embeddings/oleObject1.doc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2130480"/>
            <a:ext cx="1036260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br>
              <a:rPr sz="4400"/>
            </a:b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CIC 116653 Introdução à Inteligência Artificial</a:t>
            </a:r>
            <a:br>
              <a:rPr sz="4400"/>
            </a:br>
            <a:r>
              <a:rPr b="1" lang="pt-BR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Turma A, 01/2025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PPGInf - CIC/UnB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Prof. Li Weigang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weigang@unb.br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que é um problema em IA?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ctr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</a:t>
            </a: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em IA é definido em termos de...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(2) Um conjunto de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ações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(ou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que permitem passar de um estado a outro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None/>
              <a:tabLst>
                <a:tab algn="l" pos="0"/>
              </a:tabLst>
            </a:pPr>
            <a:r>
              <a:rPr b="0" lang="pt-BR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dirigir de uma cidade a outra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None/>
              <a:tabLst>
                <a:tab algn="l" pos="0"/>
              </a:tabLst>
            </a:pPr>
            <a:r>
              <a:rPr b="0" lang="pt-BR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regras de movimentação de peças no jogo de 8 números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(3) Um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objetivo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Pode ser uma propriedade abstrata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pt-BR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condição de xeque-mate no Xadrez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 um conjunto de estados finais do mundo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pt-BR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estar em Goiânia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que é um problema em IA?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ctr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</a:t>
            </a: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em IA é definido em termos de...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(4) Uma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solução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caminho (seqüência de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ações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operadores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que leva do estado inicial a um estado final (objetivo).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spcAft>
                <a:spcPts val="241"/>
              </a:spcAft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(5) Um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 de estados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conjunto de todos os estados alcançáveis a partir do estado inicial por qualquer seqüência de ações.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Formulação do problema e do objetivo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Quais são os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as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ações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a serem consideradas?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Qual é (e como representar) o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objetivo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(solução do problema)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Processo que gera/analisa seqüências de ações para alcançar um objetivo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Solução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caminho entre estado inicial e estado final.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qualidade da solução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Execução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Executar a solução completa encontrada ou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Intercalar execução com busca: exige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planejamento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nodeType="clickEffect" fill="hold">
                      <p:stCondLst>
                        <p:cond delay="0"/>
                      </p:stCondLst>
                      <p:childTnLst>
                        <p:par>
                          <p:cTn id="5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 de formulação de problemas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05640" y="139068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Jogo dos 8 números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cada possível configuração do tabuleiro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inicial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qualquer um dos estados possíveis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de término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“ordenado, com vazio na posição [2,2]”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mover vazio (esquerda, direita, para cima e para baixo)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número de passos da solução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2" name="Object 4"/>
          <p:cNvGraphicFramePr/>
          <p:nvPr/>
        </p:nvGraphicFramePr>
        <p:xfrm>
          <a:off x="6624720" y="3965040"/>
          <a:ext cx="5484240" cy="2378880"/>
        </p:xfrm>
        <a:graphic>
          <a:graphicData uri="http://schemas.openxmlformats.org/presentationml/2006/ole">
            <p:oleObj progId="Word.Picture.8" r:id="rId1" spid="">
              <p:embed/>
              <p:pic>
                <p:nvPicPr>
                  <p:cNvPr id="133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624720" y="3965040"/>
                    <a:ext cx="5484240" cy="23788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nodeType="clickEffect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 de formulação de problemas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10160" y="1690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Ida para Goiânia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cada possível cidade do mapa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inicial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Brasília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de término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estar em Goiânia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dirigir de uma cidade para outra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número de cidades visitadas, distância percorrida, tempo de viagem, grau de divertimento, etc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6" name="Object 5"/>
          <p:cNvGraphicFramePr/>
          <p:nvPr/>
        </p:nvGraphicFramePr>
        <p:xfrm>
          <a:off x="7528680" y="3989520"/>
          <a:ext cx="4331520" cy="2355120"/>
        </p:xfrm>
        <a:graphic>
          <a:graphicData uri="http://schemas.openxmlformats.org/presentationml/2006/ole">
            <p:oleObj progId="Word.Picture.8" r:id="rId1" spid="">
              <p:embed/>
              <p:pic>
                <p:nvPicPr>
                  <p:cNvPr id="137" name="Object 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7528680" y="3989520"/>
                    <a:ext cx="4331520" cy="23551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nodeType="clickEffect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 de formulação de problemas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81080" y="15771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8 rainhas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inicial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qualquer arranjo de 0 a 8 rainhas no tabuleiro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de término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8 rainhas sem ameaças mútuas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adicionar uma rainha em qualquer casa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não aplicável ou zero, pois somente o estado final conta, mas o custa da busca, no entanto, pode ser de interesse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40" name="Object 5"/>
          <p:cNvGraphicFramePr/>
          <p:nvPr/>
        </p:nvGraphicFramePr>
        <p:xfrm>
          <a:off x="1938960" y="4088880"/>
          <a:ext cx="1712160" cy="1705680"/>
        </p:xfrm>
        <a:graphic>
          <a:graphicData uri="http://schemas.openxmlformats.org/presentationml/2006/ole">
            <p:oleObj progId="Paint.Picture" r:id="rId1" spid="">
              <p:embed/>
              <p:pic>
                <p:nvPicPr>
                  <p:cNvPr id="141" name="Object 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38960" y="4088880"/>
                    <a:ext cx="1712160" cy="1705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2" name="Rectangle 7"/>
          <p:cNvSpPr/>
          <p:nvPr/>
        </p:nvSpPr>
        <p:spPr>
          <a:xfrm>
            <a:off x="5594400" y="3733560"/>
            <a:ext cx="4753080" cy="2293200"/>
          </a:xfrm>
          <a:prstGeom prst="rect">
            <a:avLst/>
          </a:prstGeom>
          <a:solidFill>
            <a:srgbClr val="dddddd"/>
          </a:solidFill>
          <a:ln w="9525">
            <a:solidFill>
              <a:srgbClr val="2e495e"/>
            </a:solidFill>
            <a:miter/>
          </a:ln>
          <a:effectLst>
            <a:outerShdw algn="ctr" blurRad="63360" dir="2700000" dist="10691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solucao([]).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solucao([X/Y|Outros]) :-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solucao(Outros),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member(Y,[1,2,3,4,5,6,7,8]),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sem_ataque(X/Y,Outros).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sem_ataque(_,[]).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sem_ataque(X/Y,[X1/Y1|Outros]) :-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 =\= Y1,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Y1 - Y =\= X1 - X,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Y1 - Y =\= X - X1,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sem_ataque(X/Y,Outros).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modelo([1/Y1,2/Y2,3/Y3,4/Y4,5/Y5,6/Y6,7/Y7,8/Y8]).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Rectangle 9"/>
          <p:cNvSpPr/>
          <p:nvPr/>
        </p:nvSpPr>
        <p:spPr>
          <a:xfrm>
            <a:off x="3846600" y="4670280"/>
            <a:ext cx="1966320" cy="100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65200" indent="-565200" defTabSz="914400">
              <a:lnSpc>
                <a:spcPct val="100000"/>
              </a:lnSpc>
              <a:tabLst>
                <a:tab algn="l" pos="0"/>
              </a:tabLst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Obs.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: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Existem outras 91 soluções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nodeType="clickEffect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nodeType="clickEffect" fill="hold">
                      <p:stCondLst>
                        <p:cond delay="indefinite"/>
                      </p:stCondLst>
                      <p:childTnLst>
                        <p:par>
                          <p:cTn id="1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Alguns problemas do mundo real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Cálculo de rotas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rotas em redes de computadores, planejamento de viagens, planejamento de rotas aéreas, caixeiro viajante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Alocação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</a:t>
            </a:r>
            <a:r>
              <a:rPr b="0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Scheduling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): salas de aula, máquinas industriais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Projeto de VLSI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um chip VLSI típico pode ter milhões de portas; os posicionamentos e as conexões de cada porta são críticos para o bom funcionamento de um chip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Navegação de robôs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geracaoalização do problema da navegação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Robôs movem-se em espaços contínuos, com um conjunto (infinito) de possíveis ações e estados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Controlar os movimentos do robô no chão, e de seus braços e pernas requer espaço multi-dimensional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Montagem de objetos complexos por robôs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nodeType="clickEffect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Desempenho de um algoritmo de busca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algoritmo encontrou alguma solução?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uma boa solução?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34308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caminho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(qualidade da solução)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uma solução computacionalmente barata?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34308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da busca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(tempo e memória)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2" dur="indefinite" restart="never" nodeType="tmRoot">
          <p:childTnLst>
            <p:seq>
              <p:cTn id="173" dur="indefinite" nodeType="mainSeq">
                <p:childTnLst>
                  <p:par>
                    <p:cTn id="174" nodeType="clickEffect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total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custo do caminho + custo de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 de função de custo de caminho (caminho entre cidades)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número de cidades visitadas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distância entre as cidades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tempo de viagem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...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 de estados grande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melhor solução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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solução mais barata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nodeType="clickEffect" fill="hold">
                      <p:stCondLst>
                        <p:cond delay="0"/>
                      </p:stCondLst>
                      <p:childTnLst>
                        <p:par>
                          <p:cTn id="19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escolher estados e ações? 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Abstrair-se dos detalhes irrelevantes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na formulação do problema (ações e estados)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nas funções de custo de caminho e de busca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dirigir de Brasília a Goiânia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interessa: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número de passageiros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que toca no rádio (estado)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cidades sem acesso rodoviário (estado)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que se come e bebe dentro do carro (ações)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número de postos policiais no caminho (custo de caminho)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25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número de operações de adição (custo de busca)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tarefa do projetista fazer as boas escolhas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nodeType="clickEffect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1123344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8301600" y="1813320"/>
            <a:ext cx="3798720" cy="423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Espaço Reservado para Conteúdo 2"/>
          <p:cNvSpPr/>
          <p:nvPr/>
        </p:nvSpPr>
        <p:spPr>
          <a:xfrm>
            <a:off x="584640" y="1967040"/>
            <a:ext cx="6369120" cy="38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Material: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Agentes inteligentes (Cap. 1 e 2)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Capítulo 3 – Russell &amp; Norvig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Seções 3.1, 3.2 e 3.3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Contato: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weigang@unb.br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weigangbr@gmail.com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Página web: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pt-BR" sz="2400" strike="noStrike" u="sng">
                <a:solidFill>
                  <a:schemeClr val="dk1"/>
                </a:solidFill>
                <a:effectLst/>
                <a:uFillTx/>
                <a:latin typeface="Calibri"/>
                <a:hlinkClick r:id="rId2"/>
              </a:rPr>
              <a:t>https://cic.unb.br/~weigang/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defTabSz="9144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1136052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Resolução de problemas por meio de busca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Picture 2" descr="Resultado de imagem para busca"/>
          <p:cNvPicPr/>
          <p:nvPr/>
        </p:nvPicPr>
        <p:blipFill>
          <a:blip r:embed="rId3"/>
          <a:stretch/>
        </p:blipFill>
        <p:spPr>
          <a:xfrm>
            <a:off x="5520240" y="3105000"/>
            <a:ext cx="2780640" cy="164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escolher estados e ações?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Outro exemplo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Jogo das 8 Rainhas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Dispor 8 rainhas no tabuleiro de forma que não possam se “atacar”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pode haver mais de uma rainha em uma mesma linha, coluna ou diagonal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Somente o custo da busca conta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Pois não existe custo de caminho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Existem diferentes estados e operadores possíveis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Essa escolha pode ter conseqüências boas ou nefastas na complexidade da busca ou no tamanho do espaço de estados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nodeType="clickEffect" fill="hold">
                      <p:stCondLst>
                        <p:cond delay="0"/>
                      </p:stCondLst>
                      <p:childTnLst>
                        <p:par>
                          <p:cTn id="2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escolher estados e ações?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Outro exemplo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Jogo das 8 Rainhas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Formulação 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qualquer disposição de 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£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8) rainhas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adicionar uma rainha a qualquer posição do tabuleiro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64</a:t>
            </a:r>
            <a:r>
              <a:rPr b="0" lang="pt-BR" sz="18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8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possibilidades: vai até o fim para testar se dá certo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Formulação B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disposição de 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</a:t>
            </a:r>
            <a:r>
              <a:rPr b="0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£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8) rainhas sem ataque mútuo (teste gradual)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adicionar uma rainha na coluna vazia mais à esquerda em que não possa ser atacada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melhor (2057 possibilidades), mas pode não haver ação possível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Formulação C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disposição com 8 rainhas, uma em cada coluna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mover rainha atacada para outra casa na mesma coluna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nodeType="clickEffect" fill="hold">
                      <p:stCondLst>
                        <p:cond delay="0"/>
                      </p:stCondLst>
                      <p:childTnLst>
                        <p:par>
                          <p:cTn id="2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estados simples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Conhecimento do agente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Sabe em que estado está (mundo totalmnente ascessível)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Sabe o efeito de cada uma de suas ações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Cada ação leva a um único estado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Técnica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busca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nodeType="clickEffect" fill="hold">
                      <p:stCondLst>
                        <p:cond delay="0"/>
                      </p:stCondLst>
                      <p:childTnLst>
                        <p:par>
                          <p:cTn id="2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estados simples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o mundo do aspirador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inicial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um dos 8 estados abaixo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mover para a esquerda, mover para a direita, limpar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do objetivo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nenhuma sujeira em qualquer sala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cada ação custa 1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Picture 4" descr=""/>
          <p:cNvPicPr/>
          <p:nvPr/>
        </p:nvPicPr>
        <p:blipFill>
          <a:blip r:embed="rId1"/>
          <a:stretch/>
        </p:blipFill>
        <p:spPr>
          <a:xfrm>
            <a:off x="4259160" y="3643560"/>
            <a:ext cx="4087080" cy="2629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61" name="Group 5"/>
          <p:cNvGrpSpPr/>
          <p:nvPr/>
        </p:nvGrpSpPr>
        <p:grpSpPr>
          <a:xfrm>
            <a:off x="3435480" y="3867120"/>
            <a:ext cx="1726560" cy="1110240"/>
            <a:chOff x="3435480" y="3867120"/>
            <a:chExt cx="1726560" cy="1110240"/>
          </a:xfrm>
        </p:grpSpPr>
        <p:sp>
          <p:nvSpPr>
            <p:cNvPr id="162" name="Rectangle 6"/>
            <p:cNvSpPr/>
            <p:nvPr/>
          </p:nvSpPr>
          <p:spPr>
            <a:xfrm>
              <a:off x="4545360" y="4568040"/>
              <a:ext cx="616680" cy="409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63" name="Text Box 7"/>
            <p:cNvSpPr/>
            <p:nvPr/>
          </p:nvSpPr>
          <p:spPr>
            <a:xfrm>
              <a:off x="3435480" y="3867120"/>
              <a:ext cx="126144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ＭＳ Ｐゴシック"/>
                </a:rPr>
                <a:t>Estado 5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" name="Line 8"/>
            <p:cNvSpPr/>
            <p:nvPr/>
          </p:nvSpPr>
          <p:spPr>
            <a:xfrm>
              <a:off x="4175280" y="4171320"/>
              <a:ext cx="369720" cy="33588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165" name="Group 9"/>
          <p:cNvGrpSpPr/>
          <p:nvPr/>
        </p:nvGrpSpPr>
        <p:grpSpPr>
          <a:xfrm>
            <a:off x="5160960" y="4595760"/>
            <a:ext cx="928080" cy="405720"/>
            <a:chOff x="5160960" y="4595760"/>
            <a:chExt cx="928080" cy="405720"/>
          </a:xfrm>
        </p:grpSpPr>
        <p:sp>
          <p:nvSpPr>
            <p:cNvPr id="166" name="Line 10"/>
            <p:cNvSpPr/>
            <p:nvPr/>
          </p:nvSpPr>
          <p:spPr>
            <a:xfrm>
              <a:off x="5160960" y="4640040"/>
              <a:ext cx="277560" cy="36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67" name="Rectangle 11"/>
            <p:cNvSpPr/>
            <p:nvPr/>
          </p:nvSpPr>
          <p:spPr>
            <a:xfrm>
              <a:off x="5430960" y="4595760"/>
              <a:ext cx="658080" cy="405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168" name="Group 12"/>
          <p:cNvGrpSpPr/>
          <p:nvPr/>
        </p:nvGrpSpPr>
        <p:grpSpPr>
          <a:xfrm>
            <a:off x="5735520" y="5022000"/>
            <a:ext cx="1474200" cy="879120"/>
            <a:chOff x="5735520" y="5022000"/>
            <a:chExt cx="1474200" cy="879120"/>
          </a:xfrm>
        </p:grpSpPr>
        <p:sp>
          <p:nvSpPr>
            <p:cNvPr id="169" name="Line 13"/>
            <p:cNvSpPr/>
            <p:nvPr/>
          </p:nvSpPr>
          <p:spPr>
            <a:xfrm>
              <a:off x="5735520" y="5022000"/>
              <a:ext cx="1066680" cy="46512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70" name="Rectangle 14"/>
            <p:cNvSpPr/>
            <p:nvPr/>
          </p:nvSpPr>
          <p:spPr>
            <a:xfrm>
              <a:off x="6499080" y="5515920"/>
              <a:ext cx="710640" cy="385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nodeType="clickEffect" fill="hold">
                      <p:stCondLst>
                        <p:cond delay="0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nodeType="clickEffect" fill="hold">
                      <p:stCondLst>
                        <p:cond delay="indefinite"/>
                      </p:stCondLst>
                      <p:childTnLst>
                        <p:par>
                          <p:cTn id="32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33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estados múltiplos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Conhecimento do agente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sabe seu estado inicial (percepção deficiente), mas sabe o efeito de suas ações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28560" indent="-228600" algn="ctr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Sabe seu estado inicial mas não o efeito de cada uma de suas ações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deve raciocinar sobre os conjuntos de estados aos quais ele pode chegar pelas ações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Nestes casos, sempre existe uma seqüência de ações que leva a um estado final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Técnica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nodeType="clickEffect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000"/>
                            </p:stCondLst>
                            <p:childTnLst>
                              <p:par>
                                <p:cTn id="35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00"/>
                            </p:stCondLst>
                            <p:childTnLst>
                              <p:par>
                                <p:cTn id="35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estados múltiplos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o mundo do aspirador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Conjunto de estados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cada estado é um subconjunto dos 8 estados possíveis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Operadores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mover para a esquerda, mover para a direita, limpar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do objetivo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nenhum dos estados do subconjunto de estados tem lixo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do caminho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cada ação custa 1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5" dur="indefinite" restart="never" nodeType="tmRoot">
          <p:childTnLst>
            <p:seq>
              <p:cTn id="356" dur="indefinite" nodeType="mainSeq">
                <p:childTnLst>
                  <p:par>
                    <p:cTn id="357" nodeType="clickEffect" fill="hold">
                      <p:stCondLst>
                        <p:cond delay="0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formular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estados múltiplos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o mundo do </a:t>
            </a:r>
            <a:br>
              <a:rPr sz="2400"/>
            </a:b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aspirador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No mundo do aspirador,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quando não há sensores, o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sabe que existem 8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 iniciais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Pode ser calculado que uma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ação para a </a:t>
            </a:r>
            <a:r>
              <a:rPr b="1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Direita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chegará a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dos estados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{2, 4, 6, 8}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o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pode descobrir que a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seqüência de ações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[</a:t>
            </a:r>
            <a:r>
              <a:rPr b="1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Direita, </a:t>
            </a:r>
            <a:br>
              <a:rPr sz="2400"/>
            </a:br>
            <a:r>
              <a:rPr b="1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Limpar, Esquerda, Limpar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]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garante que o objetivo é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alcançado.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Picture 4" descr=""/>
          <p:cNvPicPr/>
          <p:nvPr/>
        </p:nvPicPr>
        <p:blipFill>
          <a:blip r:embed="rId1"/>
          <a:stretch/>
        </p:blipFill>
        <p:spPr>
          <a:xfrm>
            <a:off x="6480000" y="1301760"/>
            <a:ext cx="4037760" cy="5155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Rectangle 5"/>
          <p:cNvSpPr/>
          <p:nvPr/>
        </p:nvSpPr>
        <p:spPr>
          <a:xfrm>
            <a:off x="7831080" y="1899360"/>
            <a:ext cx="1335960" cy="778680"/>
          </a:xfrm>
          <a:prstGeom prst="rect">
            <a:avLst/>
          </a:prstGeom>
          <a:noFill/>
          <a:ln w="381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179" name="Group 6"/>
          <p:cNvGrpSpPr/>
          <p:nvPr/>
        </p:nvGrpSpPr>
        <p:grpSpPr>
          <a:xfrm>
            <a:off x="9211320" y="1889280"/>
            <a:ext cx="1258200" cy="778680"/>
            <a:chOff x="9211320" y="1889280"/>
            <a:chExt cx="1258200" cy="778680"/>
          </a:xfrm>
        </p:grpSpPr>
        <p:sp>
          <p:nvSpPr>
            <p:cNvPr id="180" name="Rectangle 7"/>
            <p:cNvSpPr/>
            <p:nvPr/>
          </p:nvSpPr>
          <p:spPr>
            <a:xfrm>
              <a:off x="9443160" y="1889280"/>
              <a:ext cx="1026360" cy="778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81" name="Line 8"/>
            <p:cNvSpPr/>
            <p:nvPr/>
          </p:nvSpPr>
          <p:spPr>
            <a:xfrm>
              <a:off x="9211320" y="2284200"/>
              <a:ext cx="258840" cy="36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182" name="Group 9"/>
          <p:cNvGrpSpPr/>
          <p:nvPr/>
        </p:nvGrpSpPr>
        <p:grpSpPr>
          <a:xfrm>
            <a:off x="9755280" y="2672280"/>
            <a:ext cx="716760" cy="2414160"/>
            <a:chOff x="9755280" y="2672280"/>
            <a:chExt cx="716760" cy="2414160"/>
          </a:xfrm>
        </p:grpSpPr>
        <p:sp>
          <p:nvSpPr>
            <p:cNvPr id="183" name="Rectangle 10"/>
            <p:cNvSpPr/>
            <p:nvPr/>
          </p:nvSpPr>
          <p:spPr>
            <a:xfrm>
              <a:off x="9755280" y="4604400"/>
              <a:ext cx="716760" cy="482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84" name="Line 11"/>
            <p:cNvSpPr/>
            <p:nvPr/>
          </p:nvSpPr>
          <p:spPr>
            <a:xfrm flipH="1">
              <a:off x="10313640" y="2672280"/>
              <a:ext cx="1800" cy="190512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185" name="Group 12"/>
          <p:cNvGrpSpPr/>
          <p:nvPr/>
        </p:nvGrpSpPr>
        <p:grpSpPr>
          <a:xfrm>
            <a:off x="9020160" y="5076720"/>
            <a:ext cx="745920" cy="669240"/>
            <a:chOff x="9020160" y="5076720"/>
            <a:chExt cx="745920" cy="669240"/>
          </a:xfrm>
        </p:grpSpPr>
        <p:sp>
          <p:nvSpPr>
            <p:cNvPr id="186" name="Rectangle 13"/>
            <p:cNvSpPr/>
            <p:nvPr/>
          </p:nvSpPr>
          <p:spPr>
            <a:xfrm>
              <a:off x="9020160" y="5263920"/>
              <a:ext cx="716760" cy="482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87" name="Line 14"/>
            <p:cNvSpPr/>
            <p:nvPr/>
          </p:nvSpPr>
          <p:spPr>
            <a:xfrm flipH="1">
              <a:off x="9456480" y="5076720"/>
              <a:ext cx="309600" cy="17136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188" name="Group 15"/>
          <p:cNvGrpSpPr/>
          <p:nvPr/>
        </p:nvGrpSpPr>
        <p:grpSpPr>
          <a:xfrm>
            <a:off x="8702640" y="5798160"/>
            <a:ext cx="634680" cy="533160"/>
            <a:chOff x="8702640" y="5798160"/>
            <a:chExt cx="634680" cy="533160"/>
          </a:xfrm>
        </p:grpSpPr>
        <p:sp>
          <p:nvSpPr>
            <p:cNvPr id="189" name="Rectangle 16"/>
            <p:cNvSpPr/>
            <p:nvPr/>
          </p:nvSpPr>
          <p:spPr>
            <a:xfrm>
              <a:off x="8702640" y="6096960"/>
              <a:ext cx="345240" cy="234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90" name="Line 17"/>
            <p:cNvSpPr/>
            <p:nvPr/>
          </p:nvSpPr>
          <p:spPr>
            <a:xfrm flipH="1">
              <a:off x="9015120" y="5798160"/>
              <a:ext cx="322200" cy="28404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nodeType="clickEffect" fill="hold">
                      <p:stCondLst>
                        <p:cond delay="0"/>
                      </p:stCondLst>
                      <p:childTnLst>
                        <p:par>
                          <p:cTn id="3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82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nodeType="clickEffect" fill="hold">
                      <p:stCondLst>
                        <p:cond delay="indefinite"/>
                      </p:stCondLst>
                      <p:childTnLst>
                        <p:par>
                          <p:cTn id="38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394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397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400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contingenciais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26240" y="1461600"/>
            <a:ext cx="109270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Conhecimento do agente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6240" indent="-28908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não enxerga o ambiente inteiro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6240" indent="-289080" algn="ctr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OU</a:t>
            </a:r>
            <a:r>
              <a:rPr b="0" lang="pt-BR" sz="20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6240" indent="-28908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não sabe precisar o efeito das ações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agente enxerga apenas o quarto onde está; dirigir com mapa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há uma seqüência prévia de ações que garanta a solução do problema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precisa intercalar busca e execução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 agente só pode decidir aspirar quando chegar ao quarto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{1,5}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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[aspirar, direita, aspirar se existe poeira]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Técnica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Planejamento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constrói uma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árvore de ações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onde cada ramo lida com uma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possível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contingência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2" dur="indefinite" restart="never" nodeType="tmRoot">
          <p:childTnLst>
            <p:seq>
              <p:cTn id="403" dur="indefinite" nodeType="mainSeq">
                <p:childTnLst>
                  <p:par>
                    <p:cTn id="404" nodeType="clickEffect" fill="hold">
                      <p:stCondLst>
                        <p:cond delay="0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exploratórios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Conhecimento do agente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não conhece seus possíveis estados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algn="ctr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não sabe o efeito de suas ações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estar perdido em uma cidade desconhecida sem mapa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deve explorar seu ambiente, descobrindo gradualmente o resultado de suas ações e os estados existentes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o agente “sobreviver”, terá aprendido um mapa do ambiente que poderá ser reutilizado em outros problemas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Técnica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Aprendizagem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8" dur="indefinite" restart="never" nodeType="tmRoot">
          <p:childTnLst>
            <p:seq>
              <p:cTn id="429" dur="indefinite" nodeType="mainSeq">
                <p:childTnLst>
                  <p:par>
                    <p:cTn id="430" nodeType="clickEffect" fill="hold">
                      <p:stCondLst>
                        <p:cond delay="0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Implementação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Modelo genérico de agentes resolvedores de problemas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Rectangle 5"/>
          <p:cNvSpPr/>
          <p:nvPr/>
        </p:nvSpPr>
        <p:spPr>
          <a:xfrm>
            <a:off x="3230640" y="2257560"/>
            <a:ext cx="5706360" cy="3195360"/>
          </a:xfrm>
          <a:prstGeom prst="rect">
            <a:avLst/>
          </a:prstGeom>
          <a:solidFill>
            <a:srgbClr val="dddddd"/>
          </a:solidFill>
          <a:ln w="9525">
            <a:solidFill>
              <a:srgbClr val="2e495e"/>
            </a:solidFill>
            <a:miter/>
          </a:ln>
          <a:effectLst>
            <a:outerShdw algn="ctr" blurRad="63360" dir="2700000" dist="10691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função Agente-Simples-SP(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 retorna uma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ação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entrada: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, um dado perceptivo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estado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Atualiza-Estado(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estado, p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se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(seqüência de ações) está vazia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então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	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(objetivo)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Formula-Objetivo(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estado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	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Formula-Problema(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estado, 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	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rgbClr val="ff0033"/>
                </a:solidFill>
                <a:effectLst/>
                <a:uFillTx/>
                <a:latin typeface="Times New Roman"/>
                <a:ea typeface="MS PGothic"/>
              </a:rPr>
              <a:t>Busca(</a:t>
            </a:r>
            <a:r>
              <a:rPr b="1" i="1" lang="pt-BR" sz="2000" strike="noStrike" u="none">
                <a:solidFill>
                  <a:srgbClr val="ff0033"/>
                </a:solidFill>
                <a:effectLst/>
                <a:uFillTx/>
                <a:latin typeface="Times New Roman"/>
                <a:ea typeface="MS PGothic"/>
              </a:rPr>
              <a:t>problema</a:t>
            </a:r>
            <a:r>
              <a:rPr b="1" lang="pt-BR" sz="2000" strike="noStrike" u="none">
                <a:solidFill>
                  <a:srgbClr val="ff0033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ação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Primeira(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s, estado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Resto(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s, estado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retorna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ação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8" dur="indefinite" restart="never" nodeType="tmRoot">
          <p:childTnLst>
            <p:seq>
              <p:cTn id="449" dur="indefinite" nodeType="mainSeq">
                <p:childTnLst>
                  <p:par>
                    <p:cTn id="450" nodeType="clickEffect" fill="hold">
                      <p:stCondLst>
                        <p:cond delay="0"/>
                      </p:stCondLst>
                      <p:childTnLst>
                        <p:par>
                          <p:cTn id="4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6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1123344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title"/>
          </p:nvPr>
        </p:nvSpPr>
        <p:spPr>
          <a:xfrm>
            <a:off x="1487160" y="13629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de IA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Implementação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Espaços de Estados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podem ser representados como uma árvore onde os estados são nós e as operações são arcos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Os nós da árvore podem guardar mais informação do que apenas o estado. Formam uma 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estrutura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de dados com 5 componentes: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o estado correspondente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o seu nó pai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o operador aplicado para gerar o nó (a partir do pai)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4. a profundidade do nó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5. o custo do nó (desde a raiz)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Implementação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espaço de estados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Rectangle 4"/>
          <p:cNvSpPr/>
          <p:nvPr/>
        </p:nvSpPr>
        <p:spPr>
          <a:xfrm>
            <a:off x="1994040" y="2257560"/>
            <a:ext cx="8159040" cy="2848680"/>
          </a:xfrm>
          <a:prstGeom prst="rect">
            <a:avLst/>
          </a:prstGeom>
          <a:solidFill>
            <a:srgbClr val="dddddd"/>
          </a:solidFill>
          <a:ln w="9525">
            <a:solidFill>
              <a:srgbClr val="2e495e"/>
            </a:solidFill>
            <a:miter/>
          </a:ln>
          <a:effectLst>
            <a:outerShdw algn="ctr" blurRad="63360" dir="2700000" dist="10691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função Busca-Genérica 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, Função-Insere) </a:t>
            </a:r>
            <a:br>
              <a:rPr sz="2000"/>
            </a:b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retorna uma solução ou falha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fronteira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Faz-Fila(Faz-Nó(Estado-Inicial[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]))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loop do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      se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fronteira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está vazia então retorna falha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      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nó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Remove-Primeiro(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fronteira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       se Teste-Término[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problema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] aplicado a Estado[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nó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] tiver sucesso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       então retorna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nó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      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fronteira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  <a:ea typeface="MS PGothic"/>
              </a:rPr>
              <a:t>¬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Função-Insere(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fronteira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, Operadores[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ma])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000" defTabSz="914400">
              <a:lnSpc>
                <a:spcPct val="90000"/>
              </a:lnSpc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   end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nodeType="clickEffect" fill="hold">
                      <p:stCondLst>
                        <p:cond delay="0"/>
                      </p:stCondLst>
                      <p:childTnLst>
                        <p:par>
                          <p:cTn id="46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procurar a solução de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84160" y="15681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Symbol"/>
              <a:buChar char="¨"/>
            </a:pP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de busca geral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22600" y="1568160"/>
            <a:ext cx="518076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Representação de uma árvore de busca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06" name="Object 5"/>
          <p:cNvGraphicFramePr/>
          <p:nvPr/>
        </p:nvGraphicFramePr>
        <p:xfrm>
          <a:off x="1979640" y="2514600"/>
          <a:ext cx="4085640" cy="3075840"/>
        </p:xfrm>
        <a:graphic>
          <a:graphicData uri="http://schemas.openxmlformats.org/presentationml/2006/ole">
            <p:oleObj progId="Word.Picture.8" r:id="rId1" spid="">
              <p:embed/>
              <p:pic>
                <p:nvPicPr>
                  <p:cNvPr id="207" name="Object 5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79640" y="2514600"/>
                    <a:ext cx="4085640" cy="30758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08" name="Picture 7" descr=""/>
          <p:cNvPicPr/>
          <p:nvPr/>
        </p:nvPicPr>
        <p:blipFill>
          <a:blip r:embed="rId3"/>
          <a:stretch/>
        </p:blipFill>
        <p:spPr>
          <a:xfrm>
            <a:off x="8813520" y="2621160"/>
            <a:ext cx="3351960" cy="381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2" dur="indefinite" restart="never" nodeType="tmRoot">
          <p:childTnLst>
            <p:seq>
              <p:cTn id="473" dur="indefinite" nodeType="mainSeq">
                <p:childTnLst>
                  <p:par>
                    <p:cTn id="474" nodeType="clickEffect" fill="hold">
                      <p:stCondLst>
                        <p:cond delay="0"/>
                      </p:stCondLst>
                      <p:childTnLst>
                        <p:par>
                          <p:cTn id="47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nodeType="clickEffect" fill="hold">
                      <p:stCondLst>
                        <p:cond delay="indefinite"/>
                      </p:stCondLst>
                      <p:childTnLst>
                        <p:par>
                          <p:cTn id="48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8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procurar a solução de um problema?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838080" y="1927080"/>
            <a:ext cx="8709840" cy="332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Métodos para a resolução de problema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Satisfação de restrições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exaustiva (ou cega)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heurística (ou informada)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42960" y="14328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Satisfação de restrições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47040" y="1341000"/>
            <a:ext cx="8709840" cy="50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</a:t>
            </a: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de satisfação de restrições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composto de: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Estados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que correspondem a valores de um conjunto de variáveis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O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teste de objetivo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especifica um conjunto de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restrições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que os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valores devem obedecer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79000" y="482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Satisfação de restrições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936720" y="1374120"/>
            <a:ext cx="8709840" cy="50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de busca comuns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é uma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“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caixa preta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”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ou seja, qualquer velha estrutura de dados que possibilite teste de objetivo, avaliação e sucessor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Satisfação de restrições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Estado é definido por </a:t>
            </a: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variáveis V</a:t>
            </a:r>
            <a:r>
              <a:rPr b="0" i="1" lang="en-US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com </a:t>
            </a: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valores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 um </a:t>
            </a: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domínio D</a:t>
            </a:r>
            <a:r>
              <a:rPr b="0" i="1" lang="en-US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teste de objetivo é um conjunto de restrições que especificam combinações alcançáveis de valores através de subconjuntos de variáveis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8 rainhas, cripto-aritmética, problema de Einstein, projeto de circuitos,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scheduling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...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Satisfação de restrições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262080" y="1676520"/>
            <a:ext cx="870984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das 8 rainhas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Variáveis: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…, 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8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onde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a casa ocupada pela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rainha.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Domínio: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{1, 2, 3, 4, 5, 6, 7, 8}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Restrições:</a:t>
            </a: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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j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(não pode estar na mesma linha)</a:t>
            </a:r>
            <a:br>
              <a:rPr sz="2000"/>
            </a:b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|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–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i="1" lang="en-US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j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|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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|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– </a:t>
            </a:r>
            <a:r>
              <a:rPr b="0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| (não pode estar na mesma diagonal)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Implementação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Rectangle 5"/>
          <p:cNvSpPr/>
          <p:nvPr/>
        </p:nvSpPr>
        <p:spPr>
          <a:xfrm>
            <a:off x="5873400" y="4035600"/>
            <a:ext cx="4753080" cy="2293200"/>
          </a:xfrm>
          <a:prstGeom prst="rect">
            <a:avLst/>
          </a:prstGeom>
          <a:solidFill>
            <a:srgbClr val="c0c0c0"/>
          </a:solidFill>
          <a:ln w="9525">
            <a:solidFill>
              <a:srgbClr val="2e495e"/>
            </a:solidFill>
            <a:miter/>
          </a:ln>
          <a:effectLst>
            <a:outerShdw algn="ctr" blurRad="63360" dir="2700000" dist="10691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solucao([]).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solucao([X/Y|Outros]) :-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solucao(Outros),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member(Y,[1,2,3,4,5,6,7,8]),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sem_ataque(X/Y,Outros).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sem_ataque(_,[]).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sem_ataque(X/Y,[X1/Y1|Outros]) :-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 =\= Y1,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Y1 - Y =\= X1 - X,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Y1 - Y =\= X - X1,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   sem_ataque(X/Y,Outros).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200" strike="noStrike" u="none">
                <a:solidFill>
                  <a:schemeClr val="dk1"/>
                </a:solidFill>
                <a:effectLst/>
                <a:uFillTx/>
                <a:latin typeface="Courier New"/>
                <a:ea typeface="ＭＳ Ｐゴシック"/>
              </a:rPr>
              <a:t>modelo([1/Y1,2/Y2,3/Y3,4/Y4,5/Y5,6/Y6,7/Y7,8/Y8]).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9" dur="indefinite" restart="never" nodeType="tmRoot">
          <p:childTnLst>
            <p:seq>
              <p:cTn id="490" dur="indefinite" nodeType="mainSeq">
                <p:childTnLst>
                  <p:par>
                    <p:cTn id="491" nodeType="clickEffect" fill="hold">
                      <p:stCondLst>
                        <p:cond delay="0"/>
                      </p:stCondLst>
                      <p:childTnLst>
                        <p:par>
                          <p:cTn id="4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1123344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title"/>
          </p:nvPr>
        </p:nvSpPr>
        <p:spPr>
          <a:xfrm>
            <a:off x="1487160" y="13629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928080" y="17748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85000" lnSpcReduction="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sabe qual o melhor nó da fronteira a ser expandido = menor custo de caminho desse nó até um 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nó final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(objetivo)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Estratégias de Busca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(ordem de expansão dos nós):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caminhamento em largura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caminhamento em profundidade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... e suas variações.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Direção de Busca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 estado inicial para o objetivo 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forward chaining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Do objetivo para o estado inicial 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backward chaining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Ambos ao mesmo tempo 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bidirecional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52680" y="196236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Estratégias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com custo uniforme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profundidade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com profundidade limitada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30337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com aprofundamento iterativo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63440" y="2941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</a:t>
            </a:r>
            <a:r>
              <a:rPr b="1" i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solucionador de problemas ...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63440" y="149004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uma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seqüência de ações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que leve a estados desejáveis 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objetivos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95" name="Object 4"/>
          <p:cNvGraphicFramePr/>
          <p:nvPr/>
        </p:nvGraphicFramePr>
        <p:xfrm>
          <a:off x="546840" y="2838600"/>
          <a:ext cx="4122000" cy="1229760"/>
        </p:xfrm>
        <a:graphic>
          <a:graphicData uri="http://schemas.openxmlformats.org/presentationml/2006/ole">
            <p:oleObj progId="Word.Document.8" r:id="rId1" spid="">
              <p:embed/>
              <p:pic>
                <p:nvPicPr>
                  <p:cNvPr id="96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46840" y="2838600"/>
                    <a:ext cx="4122000" cy="122976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97" name="Object 5"/>
          <p:cNvGraphicFramePr/>
          <p:nvPr/>
        </p:nvGraphicFramePr>
        <p:xfrm>
          <a:off x="5959080" y="2002680"/>
          <a:ext cx="4615560" cy="4157640"/>
        </p:xfrm>
        <a:graphic>
          <a:graphicData uri="http://schemas.openxmlformats.org/presentationml/2006/ole">
            <p:oleObj r:id="rId3" spid="">
              <p:embed/>
              <p:pic>
                <p:nvPicPr>
                  <p:cNvPr id="98" name="Object 5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959080" y="2002680"/>
                    <a:ext cx="4615560" cy="41576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  <p:grpSp>
        <p:nvGrpSpPr>
          <p:cNvPr id="99" name="Group 6"/>
          <p:cNvGrpSpPr/>
          <p:nvPr/>
        </p:nvGrpSpPr>
        <p:grpSpPr>
          <a:xfrm>
            <a:off x="5320440" y="2002680"/>
            <a:ext cx="3050640" cy="4131720"/>
            <a:chOff x="5320440" y="2002680"/>
            <a:chExt cx="3050640" cy="4131720"/>
          </a:xfrm>
        </p:grpSpPr>
        <p:sp>
          <p:nvSpPr>
            <p:cNvPr id="100" name="Oval 7"/>
            <p:cNvSpPr/>
            <p:nvPr/>
          </p:nvSpPr>
          <p:spPr>
            <a:xfrm>
              <a:off x="6877440" y="2002680"/>
              <a:ext cx="621000" cy="641520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1" name="Oval 8"/>
            <p:cNvSpPr/>
            <p:nvPr/>
          </p:nvSpPr>
          <p:spPr>
            <a:xfrm>
              <a:off x="6918840" y="5492880"/>
              <a:ext cx="621000" cy="641520"/>
            </a:xfrm>
            <a:prstGeom prst="ellipse">
              <a:avLst/>
            </a:prstGeom>
            <a:solidFill>
              <a:srgbClr val="dddddd"/>
            </a:solidFill>
            <a:ln w="381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2" name="Text Box 9"/>
            <p:cNvSpPr/>
            <p:nvPr/>
          </p:nvSpPr>
          <p:spPr>
            <a:xfrm>
              <a:off x="5320440" y="2187000"/>
              <a:ext cx="13294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ＭＳ Ｐゴシック"/>
                </a:rPr>
                <a:t>Estado inicial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Text Box 10"/>
            <p:cNvSpPr/>
            <p:nvPr/>
          </p:nvSpPr>
          <p:spPr>
            <a:xfrm>
              <a:off x="5324400" y="5675760"/>
              <a:ext cx="13294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ＭＳ Ｐゴシック"/>
                </a:rPr>
                <a:t>Estado final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Line 11"/>
            <p:cNvSpPr/>
            <p:nvPr/>
          </p:nvSpPr>
          <p:spPr>
            <a:xfrm>
              <a:off x="6606360" y="2323080"/>
              <a:ext cx="225720" cy="360"/>
            </a:xfrm>
            <a:prstGeom prst="line">
              <a:avLst/>
            </a:prstGeom>
            <a:ln w="381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5" name="Line 12"/>
            <p:cNvSpPr/>
            <p:nvPr/>
          </p:nvSpPr>
          <p:spPr>
            <a:xfrm>
              <a:off x="6636600" y="5812920"/>
              <a:ext cx="225720" cy="360"/>
            </a:xfrm>
            <a:prstGeom prst="line">
              <a:avLst/>
            </a:prstGeom>
            <a:ln w="38100">
              <a:solidFill>
                <a:srgbClr val="ff0000"/>
              </a:solidFill>
              <a:round/>
              <a:tailEnd len="sm" type="triangle" w="sm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6" name="Freeform 13"/>
            <p:cNvSpPr/>
            <p:nvPr/>
          </p:nvSpPr>
          <p:spPr>
            <a:xfrm>
              <a:off x="7405920" y="2605680"/>
              <a:ext cx="965160" cy="2927520"/>
            </a:xfrm>
            <a:custGeom>
              <a:avLst/>
              <a:gdLst>
                <a:gd name="textAreaLeft" fmla="*/ 0 w 965160"/>
                <a:gd name="textAreaRight" fmla="*/ 965880 w 965160"/>
                <a:gd name="textAreaTop" fmla="*/ 0 h 2927520"/>
                <a:gd name="textAreaBottom" fmla="*/ 2928240 h 2927520"/>
                <a:gd name="GluePoint1X" fmla="*/ 0 w 8134"/>
                <a:gd name="GluePoint1Y" fmla="*/ 0 h 2683"/>
                <a:gd name="GluePoint2X" fmla="*/ 980.938037865749 w 8134"/>
                <a:gd name="GluePoint2Y" fmla="*/ 12367.7376071562 h 2683"/>
                <a:gd name="GluePoint3X" fmla="*/ 12.5296287189575 w 8134"/>
                <a:gd name="GluePoint3Y" fmla="*/ 24656.6612001491 h 26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32" h="2065">
                  <a:moveTo>
                    <a:pt x="0" y="0"/>
                  </a:moveTo>
                  <a:cubicBezTo>
                    <a:pt x="315" y="346"/>
                    <a:pt x="630" y="692"/>
                    <a:pt x="631" y="1036"/>
                  </a:cubicBezTo>
                  <a:cubicBezTo>
                    <a:pt x="632" y="1380"/>
                    <a:pt x="320" y="1722"/>
                    <a:pt x="8" y="206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7" name="Text Box 14"/>
            <p:cNvSpPr/>
            <p:nvPr/>
          </p:nvSpPr>
          <p:spPr>
            <a:xfrm>
              <a:off x="7041240" y="2083680"/>
              <a:ext cx="308880" cy="10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C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A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B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Text Box 15"/>
            <p:cNvSpPr/>
            <p:nvPr/>
          </p:nvSpPr>
          <p:spPr>
            <a:xfrm>
              <a:off x="7086600" y="5580720"/>
              <a:ext cx="308880" cy="10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A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B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85000"/>
                </a:lnSpc>
                <a:spcBef>
                  <a:spcPts val="400"/>
                </a:spcBef>
              </a:pPr>
              <a:r>
                <a:rPr b="1" lang="pt-BR" sz="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C</a:t>
              </a:r>
              <a:endParaRPr b="0" lang="pt-BR" sz="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9" name="Espaço Reservado para Texto 3"/>
          <p:cNvSpPr/>
          <p:nvPr/>
        </p:nvSpPr>
        <p:spPr>
          <a:xfrm>
            <a:off x="133200" y="6515640"/>
            <a:ext cx="10305360" cy="25488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pt-BR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nodeType="clickEffect" fill="hold">
                      <p:stCondLst>
                        <p:cond delay="indefinite"/>
                      </p:stCondLst>
                      <p:childTnLst>
                        <p:par>
                          <p:cTn id="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17800" y="15462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Ordem de expansão dos nós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Nó raiz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Todos os nós de profundidade 1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Todos os nós de profundidade 2, etc…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7" name="Group 4"/>
          <p:cNvGrpSpPr/>
          <p:nvPr/>
        </p:nvGrpSpPr>
        <p:grpSpPr>
          <a:xfrm>
            <a:off x="3755880" y="4849560"/>
            <a:ext cx="4049280" cy="1252080"/>
            <a:chOff x="3755880" y="4849560"/>
            <a:chExt cx="4049280" cy="1252080"/>
          </a:xfrm>
        </p:grpSpPr>
        <p:grpSp>
          <p:nvGrpSpPr>
            <p:cNvPr id="228" name="Group 5"/>
            <p:cNvGrpSpPr/>
            <p:nvPr/>
          </p:nvGrpSpPr>
          <p:grpSpPr>
            <a:xfrm>
              <a:off x="6357960" y="4849560"/>
              <a:ext cx="723600" cy="1252080"/>
              <a:chOff x="6357960" y="4849560"/>
              <a:chExt cx="723600" cy="1252080"/>
            </a:xfrm>
          </p:grpSpPr>
          <p:sp>
            <p:nvSpPr>
              <p:cNvPr id="229" name="Line 6"/>
              <p:cNvSpPr/>
              <p:nvPr/>
            </p:nvSpPr>
            <p:spPr>
              <a:xfrm flipV="1">
                <a:off x="6549840" y="4849560"/>
                <a:ext cx="531720" cy="10764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30" name="Oval 7"/>
              <p:cNvSpPr/>
              <p:nvPr/>
            </p:nvSpPr>
            <p:spPr>
              <a:xfrm>
                <a:off x="6357960" y="57326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231" name="Group 8"/>
            <p:cNvGrpSpPr/>
            <p:nvPr/>
          </p:nvGrpSpPr>
          <p:grpSpPr>
            <a:xfrm>
              <a:off x="7086600" y="4854240"/>
              <a:ext cx="718560" cy="1247400"/>
              <a:chOff x="7086600" y="4854240"/>
              <a:chExt cx="718560" cy="1247400"/>
            </a:xfrm>
          </p:grpSpPr>
          <p:sp>
            <p:nvSpPr>
              <p:cNvPr id="232" name="Line 9"/>
              <p:cNvSpPr/>
              <p:nvPr/>
            </p:nvSpPr>
            <p:spPr>
              <a:xfrm flipH="1" flipV="1">
                <a:off x="7086600" y="4854240"/>
                <a:ext cx="531720" cy="10764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33" name="Oval 10"/>
              <p:cNvSpPr/>
              <p:nvPr/>
            </p:nvSpPr>
            <p:spPr>
              <a:xfrm>
                <a:off x="7434360" y="57326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234" name="Group 11"/>
            <p:cNvGrpSpPr/>
            <p:nvPr/>
          </p:nvGrpSpPr>
          <p:grpSpPr>
            <a:xfrm>
              <a:off x="3755880" y="4849560"/>
              <a:ext cx="723960" cy="1252080"/>
              <a:chOff x="3755880" y="4849560"/>
              <a:chExt cx="723960" cy="1252080"/>
            </a:xfrm>
          </p:grpSpPr>
          <p:sp>
            <p:nvSpPr>
              <p:cNvPr id="235" name="Line 12"/>
              <p:cNvSpPr/>
              <p:nvPr/>
            </p:nvSpPr>
            <p:spPr>
              <a:xfrm flipV="1">
                <a:off x="3947760" y="4849560"/>
                <a:ext cx="532080" cy="10764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36" name="Oval 13"/>
              <p:cNvSpPr/>
              <p:nvPr/>
            </p:nvSpPr>
            <p:spPr>
              <a:xfrm>
                <a:off x="3755880" y="57326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237" name="Group 14"/>
            <p:cNvGrpSpPr/>
            <p:nvPr/>
          </p:nvGrpSpPr>
          <p:grpSpPr>
            <a:xfrm>
              <a:off x="4484520" y="4854240"/>
              <a:ext cx="718560" cy="1247400"/>
              <a:chOff x="4484520" y="4854240"/>
              <a:chExt cx="718560" cy="1247400"/>
            </a:xfrm>
          </p:grpSpPr>
          <p:sp>
            <p:nvSpPr>
              <p:cNvPr id="238" name="Line 15"/>
              <p:cNvSpPr/>
              <p:nvPr/>
            </p:nvSpPr>
            <p:spPr>
              <a:xfrm flipH="1" flipV="1">
                <a:off x="4484520" y="4854240"/>
                <a:ext cx="531720" cy="10764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39" name="Oval 16"/>
              <p:cNvSpPr/>
              <p:nvPr/>
            </p:nvSpPr>
            <p:spPr>
              <a:xfrm>
                <a:off x="4832280" y="57326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</p:grpSp>
      <p:grpSp>
        <p:nvGrpSpPr>
          <p:cNvPr id="240" name="Group 17"/>
          <p:cNvGrpSpPr/>
          <p:nvPr/>
        </p:nvGrpSpPr>
        <p:grpSpPr>
          <a:xfrm>
            <a:off x="4294080" y="3760560"/>
            <a:ext cx="2972880" cy="1250280"/>
            <a:chOff x="4294080" y="3760560"/>
            <a:chExt cx="2972880" cy="1250280"/>
          </a:xfrm>
        </p:grpSpPr>
        <p:grpSp>
          <p:nvGrpSpPr>
            <p:cNvPr id="241" name="Group 18"/>
            <p:cNvGrpSpPr/>
            <p:nvPr/>
          </p:nvGrpSpPr>
          <p:grpSpPr>
            <a:xfrm>
              <a:off x="4294080" y="3760560"/>
              <a:ext cx="1485720" cy="1250280"/>
              <a:chOff x="4294080" y="3760560"/>
              <a:chExt cx="1485720" cy="1250280"/>
            </a:xfrm>
          </p:grpSpPr>
          <p:sp>
            <p:nvSpPr>
              <p:cNvPr id="242" name="Line 19"/>
              <p:cNvSpPr/>
              <p:nvPr/>
            </p:nvSpPr>
            <p:spPr>
              <a:xfrm flipH="1">
                <a:off x="4492440" y="3760560"/>
                <a:ext cx="1287360" cy="10638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43" name="Oval 20"/>
              <p:cNvSpPr/>
              <p:nvPr/>
            </p:nvSpPr>
            <p:spPr>
              <a:xfrm>
                <a:off x="4294080" y="46418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244" name="Group 21"/>
            <p:cNvGrpSpPr/>
            <p:nvPr/>
          </p:nvGrpSpPr>
          <p:grpSpPr>
            <a:xfrm>
              <a:off x="5781600" y="3765240"/>
              <a:ext cx="1485360" cy="1245600"/>
              <a:chOff x="5781600" y="3765240"/>
              <a:chExt cx="1485360" cy="1245600"/>
            </a:xfrm>
          </p:grpSpPr>
          <p:sp>
            <p:nvSpPr>
              <p:cNvPr id="245" name="Line 22"/>
              <p:cNvSpPr/>
              <p:nvPr/>
            </p:nvSpPr>
            <p:spPr>
              <a:xfrm>
                <a:off x="5781600" y="3765240"/>
                <a:ext cx="1287360" cy="1063800"/>
              </a:xfrm>
              <a:prstGeom prst="line">
                <a:avLst/>
              </a:prstGeom>
              <a:ln w="28575">
                <a:solidFill>
                  <a:srgbClr val="b2b2b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246" name="Oval 23"/>
              <p:cNvSpPr/>
              <p:nvPr/>
            </p:nvSpPr>
            <p:spPr>
              <a:xfrm>
                <a:off x="6896160" y="4641840"/>
                <a:ext cx="370800" cy="3690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b2b2b2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</p:grpSp>
      <p:grpSp>
        <p:nvGrpSpPr>
          <p:cNvPr id="247" name="Group 24"/>
          <p:cNvGrpSpPr/>
          <p:nvPr/>
        </p:nvGrpSpPr>
        <p:grpSpPr>
          <a:xfrm>
            <a:off x="6357960" y="4849560"/>
            <a:ext cx="723600" cy="1252080"/>
            <a:chOff x="6357960" y="4849560"/>
            <a:chExt cx="723600" cy="1252080"/>
          </a:xfrm>
        </p:grpSpPr>
        <p:sp>
          <p:nvSpPr>
            <p:cNvPr id="248" name="Line 25"/>
            <p:cNvSpPr/>
            <p:nvPr/>
          </p:nvSpPr>
          <p:spPr>
            <a:xfrm flipV="1">
              <a:off x="6549840" y="4849560"/>
              <a:ext cx="531720" cy="10764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49" name="Oval 26"/>
            <p:cNvSpPr/>
            <p:nvPr/>
          </p:nvSpPr>
          <p:spPr>
            <a:xfrm>
              <a:off x="6357960" y="57326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250" name="Group 27"/>
          <p:cNvGrpSpPr/>
          <p:nvPr/>
        </p:nvGrpSpPr>
        <p:grpSpPr>
          <a:xfrm>
            <a:off x="7086600" y="4854240"/>
            <a:ext cx="718560" cy="1247400"/>
            <a:chOff x="7086600" y="4854240"/>
            <a:chExt cx="718560" cy="1247400"/>
          </a:xfrm>
        </p:grpSpPr>
        <p:sp>
          <p:nvSpPr>
            <p:cNvPr id="251" name="Line 28"/>
            <p:cNvSpPr/>
            <p:nvPr/>
          </p:nvSpPr>
          <p:spPr>
            <a:xfrm flipH="1" flipV="1">
              <a:off x="7086600" y="4854240"/>
              <a:ext cx="531720" cy="10764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52" name="Oval 29"/>
            <p:cNvSpPr/>
            <p:nvPr/>
          </p:nvSpPr>
          <p:spPr>
            <a:xfrm>
              <a:off x="7434360" y="57326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253" name="Group 30"/>
          <p:cNvGrpSpPr/>
          <p:nvPr/>
        </p:nvGrpSpPr>
        <p:grpSpPr>
          <a:xfrm>
            <a:off x="3755880" y="4849560"/>
            <a:ext cx="723960" cy="1252080"/>
            <a:chOff x="3755880" y="4849560"/>
            <a:chExt cx="723960" cy="1252080"/>
          </a:xfrm>
        </p:grpSpPr>
        <p:sp>
          <p:nvSpPr>
            <p:cNvPr id="254" name="Line 31"/>
            <p:cNvSpPr/>
            <p:nvPr/>
          </p:nvSpPr>
          <p:spPr>
            <a:xfrm flipV="1">
              <a:off x="3947760" y="4849560"/>
              <a:ext cx="532080" cy="10764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55" name="Oval 32"/>
            <p:cNvSpPr/>
            <p:nvPr/>
          </p:nvSpPr>
          <p:spPr>
            <a:xfrm>
              <a:off x="3755880" y="57326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256" name="Group 33"/>
          <p:cNvGrpSpPr/>
          <p:nvPr/>
        </p:nvGrpSpPr>
        <p:grpSpPr>
          <a:xfrm>
            <a:off x="4484520" y="4854240"/>
            <a:ext cx="718560" cy="1247400"/>
            <a:chOff x="4484520" y="4854240"/>
            <a:chExt cx="718560" cy="1247400"/>
          </a:xfrm>
        </p:grpSpPr>
        <p:sp>
          <p:nvSpPr>
            <p:cNvPr id="257" name="Line 34"/>
            <p:cNvSpPr/>
            <p:nvPr/>
          </p:nvSpPr>
          <p:spPr>
            <a:xfrm flipH="1" flipV="1">
              <a:off x="4484520" y="4854240"/>
              <a:ext cx="531720" cy="10764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58" name="Oval 35"/>
            <p:cNvSpPr/>
            <p:nvPr/>
          </p:nvSpPr>
          <p:spPr>
            <a:xfrm>
              <a:off x="4832280" y="57326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259" name="Group 36"/>
          <p:cNvGrpSpPr/>
          <p:nvPr/>
        </p:nvGrpSpPr>
        <p:grpSpPr>
          <a:xfrm>
            <a:off x="4294080" y="3760560"/>
            <a:ext cx="1485720" cy="1250280"/>
            <a:chOff x="4294080" y="3760560"/>
            <a:chExt cx="1485720" cy="1250280"/>
          </a:xfrm>
        </p:grpSpPr>
        <p:sp>
          <p:nvSpPr>
            <p:cNvPr id="260" name="Line 37"/>
            <p:cNvSpPr/>
            <p:nvPr/>
          </p:nvSpPr>
          <p:spPr>
            <a:xfrm flipH="1">
              <a:off x="4492440" y="3760560"/>
              <a:ext cx="1287360" cy="10638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61" name="Oval 38"/>
            <p:cNvSpPr/>
            <p:nvPr/>
          </p:nvSpPr>
          <p:spPr>
            <a:xfrm>
              <a:off x="4294080" y="46418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262" name="Group 39"/>
          <p:cNvGrpSpPr/>
          <p:nvPr/>
        </p:nvGrpSpPr>
        <p:grpSpPr>
          <a:xfrm>
            <a:off x="5781600" y="3765240"/>
            <a:ext cx="1485360" cy="1245600"/>
            <a:chOff x="5781600" y="3765240"/>
            <a:chExt cx="1485360" cy="1245600"/>
          </a:xfrm>
        </p:grpSpPr>
        <p:sp>
          <p:nvSpPr>
            <p:cNvPr id="263" name="Line 40"/>
            <p:cNvSpPr/>
            <p:nvPr/>
          </p:nvSpPr>
          <p:spPr>
            <a:xfrm>
              <a:off x="5781600" y="3765240"/>
              <a:ext cx="1287360" cy="10638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64" name="Oval 41"/>
            <p:cNvSpPr/>
            <p:nvPr/>
          </p:nvSpPr>
          <p:spPr>
            <a:xfrm>
              <a:off x="6896160" y="464184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265" name="Oval 42"/>
          <p:cNvSpPr/>
          <p:nvPr/>
        </p:nvSpPr>
        <p:spPr>
          <a:xfrm>
            <a:off x="5594400" y="3551400"/>
            <a:ext cx="370800" cy="3690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7" dur="indefinite" restart="never" nodeType="tmRoot">
          <p:childTnLst>
            <p:seq>
              <p:cTn id="498" dur="indefinite" nodeType="mainSeq">
                <p:childTnLst>
                  <p:par>
                    <p:cTn id="499" nodeType="clickEffect" fill="hold">
                      <p:stCondLst>
                        <p:cond delay="indefinite"/>
                      </p:stCondLst>
                      <p:childTnLst>
                        <p:par>
                          <p:cTn id="5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507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51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1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nodeType="afterEffect" fill="hold">
                            <p:stCondLst>
                              <p:cond delay="4000"/>
                            </p:stCondLst>
                            <p:childTnLst>
                              <p:par>
                                <p:cTn id="515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518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nodeType="afterEffect" fill="hold">
                            <p:stCondLst>
                              <p:cond delay="7000"/>
                            </p:stCondLst>
                            <p:childTnLst>
                              <p:par>
                                <p:cTn id="52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2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nodeType="afterEffect" fill="hold">
                            <p:stCondLst>
                              <p:cond delay="7500"/>
                            </p:stCondLst>
                            <p:childTnLst>
                              <p:par>
                                <p:cTn id="52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2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nodeType="afterEffect" fill="hold">
                            <p:stCondLst>
                              <p:cond delay="8000"/>
                            </p:stCondLst>
                            <p:childTnLst>
                              <p:par>
                                <p:cTn id="53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3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838080" y="232632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850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Encontra a solução de menor custo de caminho.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Completa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sempre e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ótima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condição</a:t>
            </a:r>
            <a:r>
              <a:rPr b="0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satisfeita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Condição</a:t>
            </a:r>
            <a:r>
              <a:rPr b="1" lang="pt-BR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br>
              <a:rPr sz="2000"/>
            </a:b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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’,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profundidade(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n’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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profundidade(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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br>
              <a:rPr sz="2000"/>
            </a:b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caminho(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n’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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custo de caminho 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Obs: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sempre é a solução geral mais barata, devido ao custo de busca associado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tempo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 </a:t>
            </a: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fator de expansão do problema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(número de nós gerados a partir de cada nó) é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a primeira solução para o problema está no nível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então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número máximo de nós gerados até se encontrar a solução é 1 +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… +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exponencial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6"/>
          <p:cNvGrpSpPr/>
          <p:nvPr/>
        </p:nvGrpSpPr>
        <p:grpSpPr>
          <a:xfrm>
            <a:off x="3460680" y="3087720"/>
            <a:ext cx="6352560" cy="3107520"/>
            <a:chOff x="3460680" y="3087720"/>
            <a:chExt cx="6352560" cy="3107520"/>
          </a:xfrm>
        </p:grpSpPr>
        <p:graphicFrame>
          <p:nvGraphicFramePr>
            <p:cNvPr id="269" name="Object 4"/>
            <p:cNvGraphicFramePr/>
            <p:nvPr/>
          </p:nvGraphicFramePr>
          <p:xfrm>
            <a:off x="3460680" y="3087720"/>
            <a:ext cx="6352560" cy="3107520"/>
          </p:xfrm>
          <a:graphic>
            <a:graphicData uri="http://schemas.openxmlformats.org/presentationml/2006/ole">
              <p:oleObj progId="Word.Document.8" r:id="rId1" spid="">
                <p:embed/>
                <p:pic>
                  <p:nvPicPr>
                    <p:cNvPr id="270" name="Object 4" descr="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3460680" y="3087720"/>
                      <a:ext cx="6352560" cy="310752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0">
                      <a:noFill/>
                    </a:ln>
                  </p:spPr>
                </p:pic>
              </p:oleObj>
            </a:graphicData>
          </a:graphic>
        </p:graphicFrame>
        <p:sp>
          <p:nvSpPr>
            <p:cNvPr id="271" name="Rectangle 5"/>
            <p:cNvSpPr/>
            <p:nvPr/>
          </p:nvSpPr>
          <p:spPr>
            <a:xfrm>
              <a:off x="3541680" y="3122640"/>
              <a:ext cx="6192000" cy="2644200"/>
            </a:xfrm>
            <a:prstGeom prst="rect">
              <a:avLst/>
            </a:prstGeom>
            <a:noFill/>
            <a:ln w="38100">
              <a:solidFill>
                <a:srgbClr val="2e49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272" name="PlaceHolder 1"/>
          <p:cNvSpPr>
            <a:spLocks noGrp="1"/>
          </p:cNvSpPr>
          <p:nvPr>
            <p:ph/>
          </p:nvPr>
        </p:nvSpPr>
        <p:spPr>
          <a:xfrm>
            <a:off x="1185480" y="1690560"/>
            <a:ext cx="10070640" cy="494892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92500" lnSpcReduction="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memória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A fronteira do espaço de estados deve permanecer na memória, o que é um problema mais crucial do que o tempo de execução da busca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5716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5716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5716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1763640"/>
                <a:tab algn="l" pos="252252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Conclusão: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Esta estratégia só dá bons resultados quando a profundidade da árvore de busca é pequena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1176480" y="2157120"/>
            <a:ext cx="8687520" cy="365436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 - com custo uniforme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Modifica a busca em largura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Expande o nó da fronteira com menor custo de caminho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Cada operador pode ter um custo associado diferente, medido pela função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g(n)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para o nó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[Na busca em largura: </a:t>
            </a:r>
            <a:r>
              <a:rPr b="1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</a:t>
            </a: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1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= </a:t>
            </a:r>
            <a:r>
              <a:rPr b="1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profundidade</a:t>
            </a: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1" i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1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]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Completa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sempre e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ótima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condição</a:t>
            </a:r>
            <a:r>
              <a:rPr b="0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satisfeita.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57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Condição</a:t>
            </a:r>
            <a:r>
              <a:rPr b="1" lang="pt-BR" sz="20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sucessor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))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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Complexidade: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teoricamente igual a busca em largura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0880" y="453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1000080" y="159876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 com custo uniforme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Ordem de expansão dos nós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Nó raiz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Nó profundidade 1 com menor custo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Segundo nó profundidade 1 com menor custo, etc.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7715160" y="5140080"/>
            <a:ext cx="1094760" cy="1247040"/>
            <a:chOff x="7715160" y="5140080"/>
            <a:chExt cx="1094760" cy="1247040"/>
          </a:xfrm>
        </p:grpSpPr>
        <p:grpSp>
          <p:nvGrpSpPr>
            <p:cNvPr id="279" name="Group 5"/>
            <p:cNvGrpSpPr/>
            <p:nvPr/>
          </p:nvGrpSpPr>
          <p:grpSpPr>
            <a:xfrm>
              <a:off x="8026560" y="5140080"/>
              <a:ext cx="783360" cy="1247040"/>
              <a:chOff x="8026560" y="5140080"/>
              <a:chExt cx="783360" cy="1247040"/>
            </a:xfrm>
          </p:grpSpPr>
          <p:grpSp>
            <p:nvGrpSpPr>
              <p:cNvPr id="280" name="Group 6"/>
              <p:cNvGrpSpPr/>
              <p:nvPr/>
            </p:nvGrpSpPr>
            <p:grpSpPr>
              <a:xfrm>
                <a:off x="8026560" y="5140080"/>
                <a:ext cx="370800" cy="1247040"/>
                <a:chOff x="8026560" y="5140080"/>
                <a:chExt cx="370800" cy="1247040"/>
              </a:xfrm>
            </p:grpSpPr>
            <p:sp>
              <p:nvSpPr>
                <p:cNvPr id="281" name="Line 7"/>
                <p:cNvSpPr/>
                <p:nvPr/>
              </p:nvSpPr>
              <p:spPr>
                <a:xfrm flipV="1">
                  <a:off x="8210520" y="5140080"/>
                  <a:ext cx="360" cy="1076400"/>
                </a:xfrm>
                <a:prstGeom prst="line">
                  <a:avLst/>
                </a:prstGeom>
                <a:ln w="28575">
                  <a:solidFill>
                    <a:srgbClr val="2e495e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US" sz="18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endParaRPr>
                </a:p>
              </p:txBody>
            </p:sp>
            <p:sp>
              <p:nvSpPr>
                <p:cNvPr id="282" name="Oval 8"/>
                <p:cNvSpPr/>
                <p:nvPr/>
              </p:nvSpPr>
              <p:spPr>
                <a:xfrm>
                  <a:off x="8026560" y="6018120"/>
                  <a:ext cx="370800" cy="369000"/>
                </a:xfrm>
                <a:prstGeom prst="ellipse">
                  <a:avLst/>
                </a:prstGeom>
                <a:solidFill>
                  <a:srgbClr val="b2b2b2"/>
                </a:solidFill>
                <a:ln w="9525">
                  <a:solidFill>
                    <a:srgbClr val="2e495e"/>
                  </a:solidFill>
                  <a:round/>
                </a:ln>
                <a:effectLst>
                  <a:outerShdw algn="ctr" blurRad="63360" dir="2700000" dist="37674" rotWithShape="0">
                    <a:schemeClr val="bg2">
                      <a:alpha val="74998"/>
                    </a:scheme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endParaRPr>
                </a:p>
              </p:txBody>
            </p:sp>
          </p:grpSp>
          <p:sp>
            <p:nvSpPr>
              <p:cNvPr id="283" name="Text Box 9"/>
              <p:cNvSpPr/>
              <p:nvPr/>
            </p:nvSpPr>
            <p:spPr>
              <a:xfrm>
                <a:off x="8340840" y="6251400"/>
                <a:ext cx="469080" cy="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3920" bIns="-43920" anchor="t">
                <a:spAutoFit/>
              </a:bodyPr>
              <a:p>
                <a:pPr defTabSz="914400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1" lang="pt-BR" sz="16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rPr>
                  <a:t>10</a:t>
                </a:r>
                <a:endParaRPr b="0" lang="pt-BR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84" name="Text Box 10"/>
            <p:cNvSpPr/>
            <p:nvPr/>
          </p:nvSpPr>
          <p:spPr>
            <a:xfrm>
              <a:off x="7715160" y="602928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G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85" name="Group 11"/>
          <p:cNvGrpSpPr/>
          <p:nvPr/>
        </p:nvGrpSpPr>
        <p:grpSpPr>
          <a:xfrm>
            <a:off x="6435720" y="5140080"/>
            <a:ext cx="1094400" cy="1247040"/>
            <a:chOff x="6435720" y="5140080"/>
            <a:chExt cx="1094400" cy="1247040"/>
          </a:xfrm>
        </p:grpSpPr>
        <p:grpSp>
          <p:nvGrpSpPr>
            <p:cNvPr id="286" name="Group 12"/>
            <p:cNvGrpSpPr/>
            <p:nvPr/>
          </p:nvGrpSpPr>
          <p:grpSpPr>
            <a:xfrm>
              <a:off x="6746760" y="5140080"/>
              <a:ext cx="783360" cy="1247040"/>
              <a:chOff x="6746760" y="5140080"/>
              <a:chExt cx="783360" cy="1247040"/>
            </a:xfrm>
          </p:grpSpPr>
          <p:grpSp>
            <p:nvGrpSpPr>
              <p:cNvPr id="287" name="Group 13"/>
              <p:cNvGrpSpPr/>
              <p:nvPr/>
            </p:nvGrpSpPr>
            <p:grpSpPr>
              <a:xfrm>
                <a:off x="6746760" y="5140080"/>
                <a:ext cx="370800" cy="1247040"/>
                <a:chOff x="6746760" y="5140080"/>
                <a:chExt cx="370800" cy="1247040"/>
              </a:xfrm>
            </p:grpSpPr>
            <p:sp>
              <p:nvSpPr>
                <p:cNvPr id="288" name="Line 14"/>
                <p:cNvSpPr/>
                <p:nvPr/>
              </p:nvSpPr>
              <p:spPr>
                <a:xfrm flipV="1">
                  <a:off x="6930720" y="5140080"/>
                  <a:ext cx="360" cy="1076400"/>
                </a:xfrm>
                <a:prstGeom prst="line">
                  <a:avLst/>
                </a:prstGeom>
                <a:ln w="28575">
                  <a:solidFill>
                    <a:srgbClr val="2e495e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endParaRPr b="0" lang="en-US" sz="18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endParaRPr>
                </a:p>
              </p:txBody>
            </p:sp>
            <p:sp>
              <p:nvSpPr>
                <p:cNvPr id="289" name="Oval 15"/>
                <p:cNvSpPr/>
                <p:nvPr/>
              </p:nvSpPr>
              <p:spPr>
                <a:xfrm>
                  <a:off x="6746760" y="6018120"/>
                  <a:ext cx="370800" cy="369000"/>
                </a:xfrm>
                <a:prstGeom prst="ellipse">
                  <a:avLst/>
                </a:prstGeom>
                <a:solidFill>
                  <a:srgbClr val="b2b2b2"/>
                </a:solidFill>
                <a:ln w="9525">
                  <a:solidFill>
                    <a:srgbClr val="2e495e"/>
                  </a:solidFill>
                  <a:round/>
                </a:ln>
                <a:effectLst>
                  <a:outerShdw algn="ctr" blurRad="63360" dir="2700000" dist="37674" rotWithShape="0">
                    <a:schemeClr val="bg2">
                      <a:alpha val="74998"/>
                    </a:scheme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ctr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en-US" sz="18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endParaRPr>
                </a:p>
              </p:txBody>
            </p:sp>
          </p:grpSp>
          <p:sp>
            <p:nvSpPr>
              <p:cNvPr id="290" name="Text Box 16"/>
              <p:cNvSpPr/>
              <p:nvPr/>
            </p:nvSpPr>
            <p:spPr>
              <a:xfrm>
                <a:off x="7061040" y="6251400"/>
                <a:ext cx="469080" cy="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3920" bIns="-43920" anchor="t">
                <a:spAutoFit/>
              </a:bodyPr>
              <a:p>
                <a:pPr defTabSz="914400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1" lang="pt-BR" sz="1600" strike="noStrike" u="none">
                    <a:solidFill>
                      <a:schemeClr val="dk1"/>
                    </a:solidFill>
                    <a:effectLst/>
                    <a:uFillTx/>
                    <a:latin typeface="Times New Roman"/>
                    <a:ea typeface="ＭＳ Ｐゴシック"/>
                  </a:rPr>
                  <a:t>11</a:t>
                </a:r>
                <a:endParaRPr b="0" lang="pt-BR" sz="16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91" name="Text Box 17"/>
            <p:cNvSpPr/>
            <p:nvPr/>
          </p:nvSpPr>
          <p:spPr>
            <a:xfrm>
              <a:off x="6435720" y="602928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G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92" name="Group 18"/>
          <p:cNvGrpSpPr/>
          <p:nvPr/>
        </p:nvGrpSpPr>
        <p:grpSpPr>
          <a:xfrm>
            <a:off x="6435720" y="4049640"/>
            <a:ext cx="3637800" cy="1307160"/>
            <a:chOff x="6435720" y="4049640"/>
            <a:chExt cx="3637800" cy="1307160"/>
          </a:xfrm>
        </p:grpSpPr>
        <p:sp>
          <p:nvSpPr>
            <p:cNvPr id="293" name="Line 19"/>
            <p:cNvSpPr/>
            <p:nvPr/>
          </p:nvSpPr>
          <p:spPr>
            <a:xfrm>
              <a:off x="8218440" y="4049640"/>
              <a:ext cx="360" cy="113652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4" name="Line 20"/>
            <p:cNvSpPr/>
            <p:nvPr/>
          </p:nvSpPr>
          <p:spPr>
            <a:xfrm flipH="1">
              <a:off x="6913440" y="4106520"/>
              <a:ext cx="1287360" cy="10638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5" name="Line 21"/>
            <p:cNvSpPr/>
            <p:nvPr/>
          </p:nvSpPr>
          <p:spPr>
            <a:xfrm>
              <a:off x="8202600" y="4111560"/>
              <a:ext cx="1287360" cy="1063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6" name="Oval 22"/>
            <p:cNvSpPr/>
            <p:nvPr/>
          </p:nvSpPr>
          <p:spPr>
            <a:xfrm>
              <a:off x="6715080" y="498780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7" name="Oval 23"/>
            <p:cNvSpPr/>
            <p:nvPr/>
          </p:nvSpPr>
          <p:spPr>
            <a:xfrm>
              <a:off x="9317160" y="498780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8" name="Oval 24"/>
            <p:cNvSpPr/>
            <p:nvPr/>
          </p:nvSpPr>
          <p:spPr>
            <a:xfrm>
              <a:off x="8015400" y="498780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299" name="Text Box 25"/>
            <p:cNvSpPr/>
            <p:nvPr/>
          </p:nvSpPr>
          <p:spPr>
            <a:xfrm>
              <a:off x="6435720" y="501804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A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Text Box 26"/>
            <p:cNvSpPr/>
            <p:nvPr/>
          </p:nvSpPr>
          <p:spPr>
            <a:xfrm>
              <a:off x="7734240" y="501984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B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" name="Text Box 27"/>
            <p:cNvSpPr/>
            <p:nvPr/>
          </p:nvSpPr>
          <p:spPr>
            <a:xfrm>
              <a:off x="9034560" y="505620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C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Text Box 28"/>
            <p:cNvSpPr/>
            <p:nvPr/>
          </p:nvSpPr>
          <p:spPr>
            <a:xfrm>
              <a:off x="7016760" y="5234040"/>
              <a:ext cx="3945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" name="Text Box 29"/>
            <p:cNvSpPr/>
            <p:nvPr/>
          </p:nvSpPr>
          <p:spPr>
            <a:xfrm>
              <a:off x="8318520" y="523404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5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Text Box 30"/>
            <p:cNvSpPr/>
            <p:nvPr/>
          </p:nvSpPr>
          <p:spPr>
            <a:xfrm>
              <a:off x="9604440" y="523404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15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05" name="Group 31"/>
          <p:cNvGrpSpPr/>
          <p:nvPr/>
        </p:nvGrpSpPr>
        <p:grpSpPr>
          <a:xfrm>
            <a:off x="2997360" y="4068720"/>
            <a:ext cx="2205720" cy="1639080"/>
            <a:chOff x="2997360" y="4068720"/>
            <a:chExt cx="2205720" cy="1639080"/>
          </a:xfrm>
        </p:grpSpPr>
        <p:sp>
          <p:nvSpPr>
            <p:cNvPr id="306" name="Line 32"/>
            <p:cNvSpPr/>
            <p:nvPr/>
          </p:nvSpPr>
          <p:spPr>
            <a:xfrm flipV="1">
              <a:off x="3294000" y="4379760"/>
              <a:ext cx="728640" cy="630360"/>
            </a:xfrm>
            <a:prstGeom prst="line">
              <a:avLst/>
            </a:prstGeom>
            <a:ln w="952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07" name="Line 33"/>
            <p:cNvSpPr/>
            <p:nvPr/>
          </p:nvSpPr>
          <p:spPr>
            <a:xfrm flipV="1">
              <a:off x="4041720" y="5002200"/>
              <a:ext cx="728640" cy="630000"/>
            </a:xfrm>
            <a:prstGeom prst="line">
              <a:avLst/>
            </a:prstGeom>
            <a:ln w="952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08" name="Line 34"/>
            <p:cNvSpPr/>
            <p:nvPr/>
          </p:nvSpPr>
          <p:spPr>
            <a:xfrm>
              <a:off x="3298680" y="5014800"/>
              <a:ext cx="728640" cy="630000"/>
            </a:xfrm>
            <a:prstGeom prst="line">
              <a:avLst/>
            </a:prstGeom>
            <a:ln w="952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09" name="Line 35"/>
            <p:cNvSpPr/>
            <p:nvPr/>
          </p:nvSpPr>
          <p:spPr>
            <a:xfrm>
              <a:off x="4032000" y="4379760"/>
              <a:ext cx="728640" cy="630360"/>
            </a:xfrm>
            <a:prstGeom prst="line">
              <a:avLst/>
            </a:prstGeom>
            <a:ln w="952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10" name="Line 36"/>
            <p:cNvSpPr/>
            <p:nvPr/>
          </p:nvSpPr>
          <p:spPr>
            <a:xfrm>
              <a:off x="3305160" y="5010120"/>
              <a:ext cx="1509480" cy="360"/>
            </a:xfrm>
            <a:prstGeom prst="line">
              <a:avLst/>
            </a:prstGeom>
            <a:ln w="952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11" name="Rectangle 37"/>
            <p:cNvSpPr/>
            <p:nvPr/>
          </p:nvSpPr>
          <p:spPr>
            <a:xfrm>
              <a:off x="3954600" y="4311720"/>
              <a:ext cx="143640" cy="1436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2e49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12" name="Rectangle 38"/>
            <p:cNvSpPr/>
            <p:nvPr/>
          </p:nvSpPr>
          <p:spPr>
            <a:xfrm>
              <a:off x="3954600" y="5564160"/>
              <a:ext cx="143640" cy="1436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2e495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grpSp>
          <p:nvGrpSpPr>
            <p:cNvPr id="313" name="Group 39"/>
            <p:cNvGrpSpPr/>
            <p:nvPr/>
          </p:nvGrpSpPr>
          <p:grpSpPr>
            <a:xfrm>
              <a:off x="3218040" y="4937040"/>
              <a:ext cx="1618200" cy="143640"/>
              <a:chOff x="3218040" y="4937040"/>
              <a:chExt cx="1618200" cy="143640"/>
            </a:xfrm>
          </p:grpSpPr>
          <p:sp>
            <p:nvSpPr>
              <p:cNvPr id="314" name="Rectangle 40"/>
              <p:cNvSpPr/>
              <p:nvPr/>
            </p:nvSpPr>
            <p:spPr>
              <a:xfrm>
                <a:off x="3218040" y="4937040"/>
                <a:ext cx="143640" cy="1436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2e495e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315" name="Rectangle 41"/>
              <p:cNvSpPr/>
              <p:nvPr/>
            </p:nvSpPr>
            <p:spPr>
              <a:xfrm>
                <a:off x="3954600" y="4937040"/>
                <a:ext cx="143640" cy="1436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2e495e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316" name="Rectangle 42"/>
              <p:cNvSpPr/>
              <p:nvPr/>
            </p:nvSpPr>
            <p:spPr>
              <a:xfrm>
                <a:off x="4692600" y="4937040"/>
                <a:ext cx="143640" cy="1436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2e495e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317" name="Text Box 43"/>
            <p:cNvSpPr/>
            <p:nvPr/>
          </p:nvSpPr>
          <p:spPr>
            <a:xfrm>
              <a:off x="3406680" y="4527720"/>
              <a:ext cx="27072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Text Box 44"/>
            <p:cNvSpPr/>
            <p:nvPr/>
          </p:nvSpPr>
          <p:spPr>
            <a:xfrm>
              <a:off x="3559320" y="4819680"/>
              <a:ext cx="27072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5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" name="Text Box 45"/>
            <p:cNvSpPr/>
            <p:nvPr/>
          </p:nvSpPr>
          <p:spPr>
            <a:xfrm>
              <a:off x="4246560" y="4813200"/>
              <a:ext cx="27072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5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" name="Text Box 46"/>
            <p:cNvSpPr/>
            <p:nvPr/>
          </p:nvSpPr>
          <p:spPr>
            <a:xfrm>
              <a:off x="3363840" y="523224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15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" name="Text Box 47"/>
            <p:cNvSpPr/>
            <p:nvPr/>
          </p:nvSpPr>
          <p:spPr>
            <a:xfrm>
              <a:off x="4381560" y="5232240"/>
              <a:ext cx="27072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5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Text Box 48"/>
            <p:cNvSpPr/>
            <p:nvPr/>
          </p:nvSpPr>
          <p:spPr>
            <a:xfrm>
              <a:off x="4346640" y="452772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499"/>
                </a:spcBef>
              </a:pPr>
              <a:r>
                <a:rPr b="0" lang="pt-BR" sz="10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10</a:t>
              </a:r>
              <a:endParaRPr b="0" lang="pt-BR" sz="1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Text Box 49"/>
            <p:cNvSpPr/>
            <p:nvPr/>
          </p:nvSpPr>
          <p:spPr>
            <a:xfrm>
              <a:off x="2997360" y="485316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1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S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Text Box 50"/>
            <p:cNvSpPr/>
            <p:nvPr/>
          </p:nvSpPr>
          <p:spPr>
            <a:xfrm>
              <a:off x="4844880" y="485604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1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G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Text Box 51"/>
            <p:cNvSpPr/>
            <p:nvPr/>
          </p:nvSpPr>
          <p:spPr>
            <a:xfrm>
              <a:off x="3897360" y="406872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1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A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Text Box 52"/>
            <p:cNvSpPr/>
            <p:nvPr/>
          </p:nvSpPr>
          <p:spPr>
            <a:xfrm>
              <a:off x="3897360" y="472608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1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B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Text Box 53"/>
            <p:cNvSpPr/>
            <p:nvPr/>
          </p:nvSpPr>
          <p:spPr>
            <a:xfrm>
              <a:off x="3889440" y="5349960"/>
              <a:ext cx="358200" cy="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1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C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28" name="Group 54"/>
          <p:cNvGrpSpPr/>
          <p:nvPr/>
        </p:nvGrpSpPr>
        <p:grpSpPr>
          <a:xfrm>
            <a:off x="8015400" y="3886200"/>
            <a:ext cx="838800" cy="369000"/>
            <a:chOff x="8015400" y="3886200"/>
            <a:chExt cx="838800" cy="369000"/>
          </a:xfrm>
        </p:grpSpPr>
        <p:sp>
          <p:nvSpPr>
            <p:cNvPr id="329" name="Oval 55"/>
            <p:cNvSpPr/>
            <p:nvPr/>
          </p:nvSpPr>
          <p:spPr>
            <a:xfrm>
              <a:off x="8015400" y="3886200"/>
              <a:ext cx="370800" cy="3690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30" name="Text Box 56"/>
            <p:cNvSpPr/>
            <p:nvPr/>
          </p:nvSpPr>
          <p:spPr>
            <a:xfrm>
              <a:off x="8385120" y="3925800"/>
              <a:ext cx="4690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99"/>
                </a:spcBef>
              </a:pPr>
              <a:r>
                <a:rPr b="1" lang="pt-BR" sz="16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S</a:t>
              </a:r>
              <a:endParaRPr b="0" lang="pt-BR" sz="1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1" name="Rectangle 57"/>
          <p:cNvSpPr/>
          <p:nvPr/>
        </p:nvSpPr>
        <p:spPr>
          <a:xfrm>
            <a:off x="7099200" y="5330880"/>
            <a:ext cx="172440" cy="25956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32" name="AutoShape 58"/>
          <p:cNvSpPr/>
          <p:nvPr/>
        </p:nvSpPr>
        <p:spPr>
          <a:xfrm>
            <a:off x="7754760" y="3686040"/>
            <a:ext cx="940680" cy="29804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33" name="Line 59"/>
          <p:cNvSpPr/>
          <p:nvPr/>
        </p:nvSpPr>
        <p:spPr>
          <a:xfrm flipV="1">
            <a:off x="5911560" y="5356080"/>
            <a:ext cx="569880" cy="3715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34" name="Line 60"/>
          <p:cNvSpPr/>
          <p:nvPr/>
        </p:nvSpPr>
        <p:spPr>
          <a:xfrm flipV="1">
            <a:off x="7437240" y="5346360"/>
            <a:ext cx="569880" cy="3715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35" name="Rectangle 61"/>
          <p:cNvSpPr/>
          <p:nvPr/>
        </p:nvSpPr>
        <p:spPr>
          <a:xfrm>
            <a:off x="8389800" y="5322960"/>
            <a:ext cx="172440" cy="25956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3" dur="indefinite" restart="never" nodeType="tmRoot">
          <p:childTnLst>
            <p:seq>
              <p:cTn id="534" dur="indefinite" nodeType="mainSeq">
                <p:childTnLst>
                  <p:par>
                    <p:cTn id="535" nodeType="clickEffect" fill="hold">
                      <p:stCondLst>
                        <p:cond delay="indefinite"/>
                      </p:stCondLst>
                      <p:childTnLst>
                        <p:par>
                          <p:cTn id="5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nodeType="clickEffect" fill="hold">
                      <p:stCondLst>
                        <p:cond delay="indefinite"/>
                      </p:stCondLst>
                      <p:childTnLst>
                        <p:par>
                          <p:cTn id="5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nodeType="clickEffect" fill="hold">
                      <p:stCondLst>
                        <p:cond delay="indefinite"/>
                      </p:stCondLst>
                      <p:childTnLst>
                        <p:par>
                          <p:cTn id="5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4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nodeType="clickEffect" fill="hold">
                      <p:stCondLst>
                        <p:cond delay="indefinite"/>
                      </p:stCondLst>
                      <p:childTnLst>
                        <p:par>
                          <p:cTn id="54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55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55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5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nodeType="clickEffect" fill="hold">
                      <p:stCondLst>
                        <p:cond delay="indefinite"/>
                      </p:stCondLst>
                      <p:childTnLst>
                        <p:par>
                          <p:cTn id="5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56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567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6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nodeType="clickEffect" fill="hold">
                      <p:stCondLst>
                        <p:cond delay="indefinite"/>
                      </p:stCondLst>
                      <p:childTnLst>
                        <p:par>
                          <p:cTn id="57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44480" y="6408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Symbol"/>
              <a:buChar char="·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largura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8" name="Picture 380" descr=""/>
          <p:cNvPicPr/>
          <p:nvPr/>
        </p:nvPicPr>
        <p:blipFill>
          <a:blip r:embed="rId1"/>
          <a:stretch/>
        </p:blipFill>
        <p:spPr>
          <a:xfrm>
            <a:off x="2816280" y="2338560"/>
            <a:ext cx="6608160" cy="3966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39" name="Group 381"/>
          <p:cNvGrpSpPr/>
          <p:nvPr/>
        </p:nvGrpSpPr>
        <p:grpSpPr>
          <a:xfrm>
            <a:off x="2154240" y="3498840"/>
            <a:ext cx="1014120" cy="433080"/>
            <a:chOff x="2154240" y="3498840"/>
            <a:chExt cx="1014120" cy="433080"/>
          </a:xfrm>
        </p:grpSpPr>
        <p:sp>
          <p:nvSpPr>
            <p:cNvPr id="340" name="Line 382"/>
            <p:cNvSpPr/>
            <p:nvPr/>
          </p:nvSpPr>
          <p:spPr>
            <a:xfrm flipV="1">
              <a:off x="2673000" y="3498840"/>
              <a:ext cx="495360" cy="4330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41" name="Text Box 383"/>
            <p:cNvSpPr/>
            <p:nvPr/>
          </p:nvSpPr>
          <p:spPr>
            <a:xfrm>
              <a:off x="2154240" y="3917880"/>
              <a:ext cx="8391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MS PGothic"/>
                </a:rPr>
                <a:t>origem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2" name="Group 384"/>
          <p:cNvGrpSpPr/>
          <p:nvPr/>
        </p:nvGrpSpPr>
        <p:grpSpPr>
          <a:xfrm>
            <a:off x="6002280" y="5527440"/>
            <a:ext cx="1014120" cy="433440"/>
            <a:chOff x="6002280" y="5527440"/>
            <a:chExt cx="1014120" cy="433440"/>
          </a:xfrm>
        </p:grpSpPr>
        <p:sp>
          <p:nvSpPr>
            <p:cNvPr id="343" name="Line 385"/>
            <p:cNvSpPr/>
            <p:nvPr/>
          </p:nvSpPr>
          <p:spPr>
            <a:xfrm flipV="1">
              <a:off x="6521400" y="5527440"/>
              <a:ext cx="495000" cy="43344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44" name="Text Box 386"/>
            <p:cNvSpPr/>
            <p:nvPr/>
          </p:nvSpPr>
          <p:spPr>
            <a:xfrm>
              <a:off x="6002280" y="5946840"/>
              <a:ext cx="8391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MS PGothic"/>
                </a:rPr>
                <a:t>destino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5" name="Group 387"/>
          <p:cNvGrpSpPr/>
          <p:nvPr/>
        </p:nvGrpSpPr>
        <p:grpSpPr>
          <a:xfrm>
            <a:off x="3159000" y="2833560"/>
            <a:ext cx="1631520" cy="1689840"/>
            <a:chOff x="3159000" y="2833560"/>
            <a:chExt cx="1631520" cy="1689840"/>
          </a:xfrm>
        </p:grpSpPr>
        <p:sp>
          <p:nvSpPr>
            <p:cNvPr id="346" name="Rectangle 388"/>
            <p:cNvSpPr/>
            <p:nvPr/>
          </p:nvSpPr>
          <p:spPr>
            <a:xfrm>
              <a:off x="3349080" y="2833560"/>
              <a:ext cx="173520" cy="149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47" name="Rectangle 389"/>
            <p:cNvSpPr/>
            <p:nvPr/>
          </p:nvSpPr>
          <p:spPr>
            <a:xfrm>
              <a:off x="4614480" y="3767040"/>
              <a:ext cx="176040" cy="149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48" name="Rectangle 390"/>
            <p:cNvSpPr/>
            <p:nvPr/>
          </p:nvSpPr>
          <p:spPr>
            <a:xfrm>
              <a:off x="3159000" y="4374360"/>
              <a:ext cx="176040" cy="149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49" name="Line 391"/>
            <p:cNvSpPr/>
            <p:nvPr/>
          </p:nvSpPr>
          <p:spPr>
            <a:xfrm flipV="1">
              <a:off x="3214800" y="2992320"/>
              <a:ext cx="155520" cy="36576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50" name="Line 392"/>
            <p:cNvSpPr/>
            <p:nvPr/>
          </p:nvSpPr>
          <p:spPr>
            <a:xfrm flipH="1" flipV="1">
              <a:off x="3229200" y="3479760"/>
              <a:ext cx="9360" cy="91188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51" name="Line 393"/>
            <p:cNvSpPr/>
            <p:nvPr/>
          </p:nvSpPr>
          <p:spPr>
            <a:xfrm>
              <a:off x="3281040" y="3409920"/>
              <a:ext cx="1333080" cy="39888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352" name="Rectangle 394"/>
          <p:cNvSpPr/>
          <p:nvPr/>
        </p:nvSpPr>
        <p:spPr>
          <a:xfrm>
            <a:off x="7040520" y="5425920"/>
            <a:ext cx="143640" cy="14364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53" name="Line 395"/>
          <p:cNvSpPr/>
          <p:nvPr/>
        </p:nvSpPr>
        <p:spPr>
          <a:xfrm>
            <a:off x="2881080" y="2787480"/>
            <a:ext cx="444600" cy="856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0680" bIns="4068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54" name="Line 396"/>
          <p:cNvSpPr/>
          <p:nvPr/>
        </p:nvSpPr>
        <p:spPr>
          <a:xfrm>
            <a:off x="2654280" y="4335120"/>
            <a:ext cx="444240" cy="8604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1040" bIns="410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55" name="Rectangle 397"/>
          <p:cNvSpPr/>
          <p:nvPr/>
        </p:nvSpPr>
        <p:spPr>
          <a:xfrm>
            <a:off x="3157560" y="3330720"/>
            <a:ext cx="143640" cy="14364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356" name="Line 398"/>
          <p:cNvSpPr/>
          <p:nvPr/>
        </p:nvSpPr>
        <p:spPr>
          <a:xfrm flipV="1">
            <a:off x="4335120" y="3890880"/>
            <a:ext cx="271800" cy="2728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357" name="Group 399"/>
          <p:cNvGrpSpPr/>
          <p:nvPr/>
        </p:nvGrpSpPr>
        <p:grpSpPr>
          <a:xfrm>
            <a:off x="3033720" y="2324160"/>
            <a:ext cx="786600" cy="541080"/>
            <a:chOff x="3033720" y="2324160"/>
            <a:chExt cx="786600" cy="541080"/>
          </a:xfrm>
        </p:grpSpPr>
        <p:sp>
          <p:nvSpPr>
            <p:cNvPr id="358" name="Rectangle 400"/>
            <p:cNvSpPr/>
            <p:nvPr/>
          </p:nvSpPr>
          <p:spPr>
            <a:xfrm>
              <a:off x="3641760" y="2324160"/>
              <a:ext cx="178560" cy="162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59" name="Line 401"/>
            <p:cNvSpPr/>
            <p:nvPr/>
          </p:nvSpPr>
          <p:spPr>
            <a:xfrm flipV="1">
              <a:off x="3430440" y="2503440"/>
              <a:ext cx="209520" cy="36180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60" name="Text Box 402"/>
            <p:cNvSpPr/>
            <p:nvPr/>
          </p:nvSpPr>
          <p:spPr>
            <a:xfrm>
              <a:off x="3033720" y="2539800"/>
              <a:ext cx="46908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146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1" name="Line 403"/>
          <p:cNvSpPr/>
          <p:nvPr/>
        </p:nvSpPr>
        <p:spPr>
          <a:xfrm>
            <a:off x="3154320" y="2315880"/>
            <a:ext cx="444240" cy="856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0680" bIns="4068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362" name="Group 404"/>
          <p:cNvGrpSpPr/>
          <p:nvPr/>
        </p:nvGrpSpPr>
        <p:grpSpPr>
          <a:xfrm>
            <a:off x="3313080" y="4479840"/>
            <a:ext cx="905760" cy="434160"/>
            <a:chOff x="3313080" y="4479840"/>
            <a:chExt cx="905760" cy="434160"/>
          </a:xfrm>
        </p:grpSpPr>
        <p:sp>
          <p:nvSpPr>
            <p:cNvPr id="363" name="Rectangle 405"/>
            <p:cNvSpPr/>
            <p:nvPr/>
          </p:nvSpPr>
          <p:spPr>
            <a:xfrm>
              <a:off x="4070880" y="4764960"/>
              <a:ext cx="147960" cy="149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64" name="Line 406"/>
            <p:cNvSpPr/>
            <p:nvPr/>
          </p:nvSpPr>
          <p:spPr>
            <a:xfrm flipH="1" flipV="1">
              <a:off x="3334320" y="4479840"/>
              <a:ext cx="735120" cy="32832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65" name="Text Box 407"/>
            <p:cNvSpPr/>
            <p:nvPr/>
          </p:nvSpPr>
          <p:spPr>
            <a:xfrm>
              <a:off x="3313080" y="4705920"/>
              <a:ext cx="39096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229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6" name="Line 408"/>
          <p:cNvSpPr/>
          <p:nvPr/>
        </p:nvSpPr>
        <p:spPr>
          <a:xfrm flipV="1">
            <a:off x="3611520" y="4895640"/>
            <a:ext cx="395280" cy="2350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367" name="Group 409"/>
          <p:cNvGrpSpPr/>
          <p:nvPr/>
        </p:nvGrpSpPr>
        <p:grpSpPr>
          <a:xfrm>
            <a:off x="4767120" y="3689280"/>
            <a:ext cx="1258200" cy="840600"/>
            <a:chOff x="4767120" y="3689280"/>
            <a:chExt cx="1258200" cy="840600"/>
          </a:xfrm>
        </p:grpSpPr>
        <p:sp>
          <p:nvSpPr>
            <p:cNvPr id="368" name="Rectangle 410"/>
            <p:cNvSpPr/>
            <p:nvPr/>
          </p:nvSpPr>
          <p:spPr>
            <a:xfrm>
              <a:off x="4952520" y="4383720"/>
              <a:ext cx="149040" cy="14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69" name="Line 411"/>
            <p:cNvSpPr/>
            <p:nvPr/>
          </p:nvSpPr>
          <p:spPr>
            <a:xfrm flipH="1" flipV="1">
              <a:off x="4767120" y="3922920"/>
              <a:ext cx="235080" cy="46044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70" name="Text Box 412"/>
            <p:cNvSpPr/>
            <p:nvPr/>
          </p:nvSpPr>
          <p:spPr>
            <a:xfrm>
              <a:off x="4941720" y="4054320"/>
              <a:ext cx="38772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220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Rectangle 413"/>
            <p:cNvSpPr/>
            <p:nvPr/>
          </p:nvSpPr>
          <p:spPr>
            <a:xfrm>
              <a:off x="5879160" y="3863880"/>
              <a:ext cx="146160" cy="14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72" name="Line 414"/>
            <p:cNvSpPr/>
            <p:nvPr/>
          </p:nvSpPr>
          <p:spPr>
            <a:xfrm flipH="1" flipV="1">
              <a:off x="4811760" y="3854520"/>
              <a:ext cx="1013400" cy="3924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760" bIns="-576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73" name="Text Box 415"/>
            <p:cNvSpPr/>
            <p:nvPr/>
          </p:nvSpPr>
          <p:spPr>
            <a:xfrm>
              <a:off x="5323680" y="3689280"/>
              <a:ext cx="38664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239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4" name="Group 416"/>
          <p:cNvGrpSpPr/>
          <p:nvPr/>
        </p:nvGrpSpPr>
        <p:grpSpPr>
          <a:xfrm>
            <a:off x="4757400" y="2944800"/>
            <a:ext cx="2018880" cy="755640"/>
            <a:chOff x="4757400" y="2944800"/>
            <a:chExt cx="2018880" cy="755640"/>
          </a:xfrm>
        </p:grpSpPr>
        <p:sp>
          <p:nvSpPr>
            <p:cNvPr id="375" name="Line 417"/>
            <p:cNvSpPr/>
            <p:nvPr/>
          </p:nvSpPr>
          <p:spPr>
            <a:xfrm flipH="1">
              <a:off x="4757400" y="3305160"/>
              <a:ext cx="187560" cy="3952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76" name="Text Box 418"/>
            <p:cNvSpPr/>
            <p:nvPr/>
          </p:nvSpPr>
          <p:spPr>
            <a:xfrm>
              <a:off x="4762440" y="2944800"/>
              <a:ext cx="201384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MS PGothic"/>
                </a:rPr>
                <a:t>Já chegou aqui com caminho menor!!!...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7" name="Group 424"/>
          <p:cNvGrpSpPr/>
          <p:nvPr/>
        </p:nvGrpSpPr>
        <p:grpSpPr>
          <a:xfrm>
            <a:off x="3159000" y="2450880"/>
            <a:ext cx="1496880" cy="1406520"/>
            <a:chOff x="3159000" y="2450880"/>
            <a:chExt cx="1496880" cy="1406520"/>
          </a:xfrm>
        </p:grpSpPr>
        <p:grpSp>
          <p:nvGrpSpPr>
            <p:cNvPr id="378" name="Group 420"/>
            <p:cNvGrpSpPr/>
            <p:nvPr/>
          </p:nvGrpSpPr>
          <p:grpSpPr>
            <a:xfrm>
              <a:off x="3776400" y="2450880"/>
              <a:ext cx="879480" cy="1406520"/>
              <a:chOff x="3776400" y="2450880"/>
              <a:chExt cx="879480" cy="1406520"/>
            </a:xfrm>
          </p:grpSpPr>
          <p:sp>
            <p:nvSpPr>
              <p:cNvPr id="379" name="Line 421"/>
              <p:cNvSpPr/>
              <p:nvPr/>
            </p:nvSpPr>
            <p:spPr>
              <a:xfrm>
                <a:off x="3776400" y="2450880"/>
                <a:ext cx="879480" cy="1406520"/>
              </a:xfrm>
              <a:prstGeom prst="line">
                <a:avLst/>
              </a:prstGeom>
              <a:ln cap="rnd" w="38100">
                <a:solidFill>
                  <a:srgbClr val="ff0000"/>
                </a:solidFill>
                <a:prstDash val="sysDot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380" name="Rectangle 422"/>
              <p:cNvSpPr/>
              <p:nvPr/>
            </p:nvSpPr>
            <p:spPr>
              <a:xfrm>
                <a:off x="4296960" y="3009240"/>
                <a:ext cx="353160" cy="15300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381" name="Rectangle 423"/>
            <p:cNvSpPr/>
            <p:nvPr/>
          </p:nvSpPr>
          <p:spPr>
            <a:xfrm>
              <a:off x="3159000" y="2522520"/>
              <a:ext cx="353160" cy="1533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382" name="Line 425"/>
          <p:cNvSpPr/>
          <p:nvPr/>
        </p:nvSpPr>
        <p:spPr>
          <a:xfrm flipV="1">
            <a:off x="4671720" y="4538520"/>
            <a:ext cx="271440" cy="2728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383" name="Group 426"/>
          <p:cNvGrpSpPr/>
          <p:nvPr/>
        </p:nvGrpSpPr>
        <p:grpSpPr>
          <a:xfrm>
            <a:off x="5035320" y="4503600"/>
            <a:ext cx="1134360" cy="1550520"/>
            <a:chOff x="5035320" y="4503600"/>
            <a:chExt cx="1134360" cy="1550520"/>
          </a:xfrm>
        </p:grpSpPr>
        <p:sp>
          <p:nvSpPr>
            <p:cNvPr id="384" name="Rectangle 427"/>
            <p:cNvSpPr/>
            <p:nvPr/>
          </p:nvSpPr>
          <p:spPr>
            <a:xfrm>
              <a:off x="5179680" y="5913720"/>
              <a:ext cx="144720" cy="140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85" name="Line 428"/>
            <p:cNvSpPr/>
            <p:nvPr/>
          </p:nvSpPr>
          <p:spPr>
            <a:xfrm flipH="1" flipV="1">
              <a:off x="5035320" y="4539600"/>
              <a:ext cx="200880" cy="133020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86" name="Text Box 429"/>
            <p:cNvSpPr/>
            <p:nvPr/>
          </p:nvSpPr>
          <p:spPr>
            <a:xfrm>
              <a:off x="5207040" y="5236920"/>
              <a:ext cx="38052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366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Rectangle 430"/>
            <p:cNvSpPr/>
            <p:nvPr/>
          </p:nvSpPr>
          <p:spPr>
            <a:xfrm>
              <a:off x="6024960" y="4930920"/>
              <a:ext cx="144720" cy="140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88" name="Line 431"/>
            <p:cNvSpPr/>
            <p:nvPr/>
          </p:nvSpPr>
          <p:spPr>
            <a:xfrm flipH="1" flipV="1">
              <a:off x="5101200" y="4503600"/>
              <a:ext cx="901800" cy="43704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89" name="Text Box 432"/>
            <p:cNvSpPr/>
            <p:nvPr/>
          </p:nvSpPr>
          <p:spPr>
            <a:xfrm>
              <a:off x="5249520" y="4806000"/>
              <a:ext cx="38052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317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0" name="Group 433"/>
          <p:cNvGrpSpPr/>
          <p:nvPr/>
        </p:nvGrpSpPr>
        <p:grpSpPr>
          <a:xfrm>
            <a:off x="3635280" y="4917960"/>
            <a:ext cx="662760" cy="515160"/>
            <a:chOff x="3635280" y="4917960"/>
            <a:chExt cx="662760" cy="515160"/>
          </a:xfrm>
        </p:grpSpPr>
        <p:sp>
          <p:nvSpPr>
            <p:cNvPr id="391" name="Rectangle 434"/>
            <p:cNvSpPr/>
            <p:nvPr/>
          </p:nvSpPr>
          <p:spPr>
            <a:xfrm>
              <a:off x="4119480" y="5286960"/>
              <a:ext cx="178560" cy="146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92" name="Line 435"/>
            <p:cNvSpPr/>
            <p:nvPr/>
          </p:nvSpPr>
          <p:spPr>
            <a:xfrm flipH="1" flipV="1">
              <a:off x="4154400" y="4917960"/>
              <a:ext cx="14040" cy="35820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93" name="Text Box 436"/>
            <p:cNvSpPr/>
            <p:nvPr/>
          </p:nvSpPr>
          <p:spPr>
            <a:xfrm>
              <a:off x="3635280" y="5051880"/>
              <a:ext cx="46908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299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94" name="Line 437"/>
          <p:cNvSpPr/>
          <p:nvPr/>
        </p:nvSpPr>
        <p:spPr>
          <a:xfrm flipV="1">
            <a:off x="3701880" y="5362560"/>
            <a:ext cx="395280" cy="2347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395" name="Group 438"/>
          <p:cNvGrpSpPr/>
          <p:nvPr/>
        </p:nvGrpSpPr>
        <p:grpSpPr>
          <a:xfrm>
            <a:off x="3664080" y="5418000"/>
            <a:ext cx="600840" cy="511920"/>
            <a:chOff x="3664080" y="5418000"/>
            <a:chExt cx="600840" cy="511920"/>
          </a:xfrm>
        </p:grpSpPr>
        <p:sp>
          <p:nvSpPr>
            <p:cNvPr id="396" name="Rectangle 439"/>
            <p:cNvSpPr/>
            <p:nvPr/>
          </p:nvSpPr>
          <p:spPr>
            <a:xfrm>
              <a:off x="4086360" y="5786280"/>
              <a:ext cx="178560" cy="143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97" name="Line 440"/>
            <p:cNvSpPr/>
            <p:nvPr/>
          </p:nvSpPr>
          <p:spPr>
            <a:xfrm flipV="1">
              <a:off x="4147920" y="5418000"/>
              <a:ext cx="34920" cy="35928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398" name="Text Box 441"/>
            <p:cNvSpPr/>
            <p:nvPr/>
          </p:nvSpPr>
          <p:spPr>
            <a:xfrm>
              <a:off x="3664080" y="5537160"/>
              <a:ext cx="46908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374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99" name="Line 442"/>
          <p:cNvSpPr/>
          <p:nvPr/>
        </p:nvSpPr>
        <p:spPr>
          <a:xfrm flipV="1">
            <a:off x="3612960" y="5897520"/>
            <a:ext cx="395280" cy="2347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400" name="Group 443"/>
          <p:cNvGrpSpPr/>
          <p:nvPr/>
        </p:nvGrpSpPr>
        <p:grpSpPr>
          <a:xfrm>
            <a:off x="6019560" y="4017960"/>
            <a:ext cx="1186920" cy="1556640"/>
            <a:chOff x="6019560" y="4017960"/>
            <a:chExt cx="1186920" cy="1556640"/>
          </a:xfrm>
        </p:grpSpPr>
        <p:sp>
          <p:nvSpPr>
            <p:cNvPr id="401" name="Rectangle 444"/>
            <p:cNvSpPr/>
            <p:nvPr/>
          </p:nvSpPr>
          <p:spPr>
            <a:xfrm>
              <a:off x="7057080" y="5429160"/>
              <a:ext cx="149400" cy="14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02" name="Line 445"/>
            <p:cNvSpPr/>
            <p:nvPr/>
          </p:nvSpPr>
          <p:spPr>
            <a:xfrm flipH="1" flipV="1">
              <a:off x="6019560" y="4017960"/>
              <a:ext cx="1078560" cy="140184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03" name="Text Box 446"/>
            <p:cNvSpPr/>
            <p:nvPr/>
          </p:nvSpPr>
          <p:spPr>
            <a:xfrm>
              <a:off x="6651360" y="4661280"/>
              <a:ext cx="39276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450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4" name="Line 447"/>
          <p:cNvSpPr/>
          <p:nvPr/>
        </p:nvSpPr>
        <p:spPr>
          <a:xfrm flipV="1">
            <a:off x="5398920" y="4006800"/>
            <a:ext cx="395280" cy="2347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05" name="Line 448"/>
          <p:cNvSpPr/>
          <p:nvPr/>
        </p:nvSpPr>
        <p:spPr>
          <a:xfrm flipV="1">
            <a:off x="5635440" y="4998960"/>
            <a:ext cx="395280" cy="23472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406" name="Group 449"/>
          <p:cNvGrpSpPr/>
          <p:nvPr/>
        </p:nvGrpSpPr>
        <p:grpSpPr>
          <a:xfrm>
            <a:off x="6164280" y="4991040"/>
            <a:ext cx="919080" cy="459000"/>
            <a:chOff x="6164280" y="4991040"/>
            <a:chExt cx="919080" cy="459000"/>
          </a:xfrm>
        </p:grpSpPr>
        <p:sp>
          <p:nvSpPr>
            <p:cNvPr id="407" name="Line 450"/>
            <p:cNvSpPr/>
            <p:nvPr/>
          </p:nvSpPr>
          <p:spPr>
            <a:xfrm flipH="1" flipV="1">
              <a:off x="6172920" y="4991040"/>
              <a:ext cx="910440" cy="459000"/>
            </a:xfrm>
            <a:prstGeom prst="line">
              <a:avLst/>
            </a:prstGeom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08" name="Text Box 451"/>
            <p:cNvSpPr/>
            <p:nvPr/>
          </p:nvSpPr>
          <p:spPr>
            <a:xfrm>
              <a:off x="6164280" y="5302080"/>
              <a:ext cx="435240" cy="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ct val="100000"/>
                </a:lnSpc>
                <a:spcBef>
                  <a:spcPts val="601"/>
                </a:spcBef>
              </a:pPr>
              <a:r>
                <a:rPr b="0" lang="pt-BR" sz="12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418</a:t>
              </a:r>
              <a:endPara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9" name="Line 452"/>
          <p:cNvSpPr/>
          <p:nvPr/>
        </p:nvSpPr>
        <p:spPr>
          <a:xfrm flipV="1">
            <a:off x="4744800" y="6022800"/>
            <a:ext cx="395280" cy="235080"/>
          </a:xfrm>
          <a:prstGeom prst="line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410" name="Group 453"/>
          <p:cNvGrpSpPr/>
          <p:nvPr/>
        </p:nvGrpSpPr>
        <p:grpSpPr>
          <a:xfrm>
            <a:off x="5183280" y="5092560"/>
            <a:ext cx="930960" cy="820800"/>
            <a:chOff x="5183280" y="5092560"/>
            <a:chExt cx="930960" cy="820800"/>
          </a:xfrm>
        </p:grpSpPr>
        <p:sp>
          <p:nvSpPr>
            <p:cNvPr id="411" name="Line 454"/>
            <p:cNvSpPr/>
            <p:nvPr/>
          </p:nvSpPr>
          <p:spPr>
            <a:xfrm flipV="1">
              <a:off x="5353920" y="5092560"/>
              <a:ext cx="711000" cy="820800"/>
            </a:xfrm>
            <a:prstGeom prst="line">
              <a:avLst/>
            </a:prstGeom>
            <a:ln cap="rnd" w="3810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12" name="Rectangle 455"/>
            <p:cNvSpPr/>
            <p:nvPr/>
          </p:nvSpPr>
          <p:spPr>
            <a:xfrm>
              <a:off x="5748840" y="5558400"/>
              <a:ext cx="365400" cy="135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13" name="Rectangle 456"/>
            <p:cNvSpPr/>
            <p:nvPr/>
          </p:nvSpPr>
          <p:spPr>
            <a:xfrm>
              <a:off x="5183280" y="5254200"/>
              <a:ext cx="365400" cy="1357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14" name="Group 457"/>
          <p:cNvGrpSpPr/>
          <p:nvPr/>
        </p:nvGrpSpPr>
        <p:grpSpPr>
          <a:xfrm>
            <a:off x="6157800" y="3782880"/>
            <a:ext cx="2253600" cy="1065240"/>
            <a:chOff x="6157800" y="3782880"/>
            <a:chExt cx="2253600" cy="1065240"/>
          </a:xfrm>
        </p:grpSpPr>
        <p:sp>
          <p:nvSpPr>
            <p:cNvPr id="415" name="Line 458"/>
            <p:cNvSpPr/>
            <p:nvPr/>
          </p:nvSpPr>
          <p:spPr>
            <a:xfrm flipH="1">
              <a:off x="6157800" y="4143240"/>
              <a:ext cx="422280" cy="70488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16" name="Text Box 459"/>
            <p:cNvSpPr/>
            <p:nvPr/>
          </p:nvSpPr>
          <p:spPr>
            <a:xfrm>
              <a:off x="6397560" y="3782880"/>
              <a:ext cx="201384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MS PGothic"/>
                </a:rPr>
                <a:t>Já chegou aqui com caminho menor!!!...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17" name="Group 460"/>
          <p:cNvGrpSpPr/>
          <p:nvPr/>
        </p:nvGrpSpPr>
        <p:grpSpPr>
          <a:xfrm>
            <a:off x="2316240" y="5999040"/>
            <a:ext cx="2865240" cy="360360"/>
            <a:chOff x="2316240" y="5999040"/>
            <a:chExt cx="2865240" cy="360360"/>
          </a:xfrm>
        </p:grpSpPr>
        <p:sp>
          <p:nvSpPr>
            <p:cNvPr id="418" name="Line 461"/>
            <p:cNvSpPr/>
            <p:nvPr/>
          </p:nvSpPr>
          <p:spPr>
            <a:xfrm flipV="1">
              <a:off x="4082760" y="6062400"/>
              <a:ext cx="1098720" cy="297000"/>
            </a:xfrm>
            <a:prstGeom prst="line">
              <a:avLst/>
            </a:prstGeom>
            <a:ln w="5715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19" name="Text Box 462"/>
            <p:cNvSpPr/>
            <p:nvPr/>
          </p:nvSpPr>
          <p:spPr>
            <a:xfrm>
              <a:off x="2316240" y="5999040"/>
              <a:ext cx="201384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  <a:spcBef>
                  <a:spcPts val="700"/>
                </a:spcBef>
              </a:pPr>
              <a:r>
                <a:rPr b="1" lang="pt-BR" sz="1400" strike="noStrike" u="none">
                  <a:solidFill>
                    <a:srgbClr val="ff0000"/>
                  </a:solidFill>
                  <a:effectLst/>
                  <a:uFillTx/>
                  <a:latin typeface="Times New Roman"/>
                  <a:ea typeface="MS PGothic"/>
                </a:rPr>
                <a:t>Já chegou aqui com caminho menor!!!...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0" name="Group 463"/>
          <p:cNvGrpSpPr/>
          <p:nvPr/>
        </p:nvGrpSpPr>
        <p:grpSpPr>
          <a:xfrm>
            <a:off x="4181400" y="5721480"/>
            <a:ext cx="1089000" cy="286920"/>
            <a:chOff x="4181400" y="5721480"/>
            <a:chExt cx="1089000" cy="286920"/>
          </a:xfrm>
        </p:grpSpPr>
        <p:sp>
          <p:nvSpPr>
            <p:cNvPr id="421" name="Line 464"/>
            <p:cNvSpPr/>
            <p:nvPr/>
          </p:nvSpPr>
          <p:spPr>
            <a:xfrm>
              <a:off x="4181400" y="5895720"/>
              <a:ext cx="1089000" cy="112680"/>
            </a:xfrm>
            <a:prstGeom prst="line">
              <a:avLst/>
            </a:prstGeom>
            <a:ln cap="rnd" w="3810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22" name="Rectangle 465"/>
            <p:cNvSpPr/>
            <p:nvPr/>
          </p:nvSpPr>
          <p:spPr>
            <a:xfrm>
              <a:off x="4608360" y="5721480"/>
              <a:ext cx="407160" cy="17244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23" name="Group 466"/>
          <p:cNvGrpSpPr/>
          <p:nvPr/>
        </p:nvGrpSpPr>
        <p:grpSpPr>
          <a:xfrm>
            <a:off x="6261120" y="4181400"/>
            <a:ext cx="2415600" cy="1321920"/>
            <a:chOff x="6261120" y="4181400"/>
            <a:chExt cx="2415600" cy="1321920"/>
          </a:xfrm>
        </p:grpSpPr>
        <p:grpSp>
          <p:nvGrpSpPr>
            <p:cNvPr id="424" name="Group 467"/>
            <p:cNvGrpSpPr/>
            <p:nvPr/>
          </p:nvGrpSpPr>
          <p:grpSpPr>
            <a:xfrm>
              <a:off x="6662880" y="4181400"/>
              <a:ext cx="2013840" cy="992160"/>
              <a:chOff x="6662880" y="4181400"/>
              <a:chExt cx="2013840" cy="992160"/>
            </a:xfrm>
          </p:grpSpPr>
          <p:sp>
            <p:nvSpPr>
              <p:cNvPr id="425" name="Line 468"/>
              <p:cNvSpPr/>
              <p:nvPr/>
            </p:nvSpPr>
            <p:spPr>
              <a:xfrm flipH="1">
                <a:off x="6696000" y="4689360"/>
                <a:ext cx="730080" cy="484200"/>
              </a:xfrm>
              <a:prstGeom prst="line">
                <a:avLst/>
              </a:prstGeom>
              <a:ln w="57150">
                <a:solidFill>
                  <a:srgbClr val="ff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26" name="Text Box 469"/>
              <p:cNvSpPr/>
              <p:nvPr/>
            </p:nvSpPr>
            <p:spPr>
              <a:xfrm>
                <a:off x="6662880" y="4181400"/>
                <a:ext cx="2013840" cy="1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3920" bIns="-43920" anchor="t">
                <a:spAutoFit/>
              </a:bodyPr>
              <a:p>
                <a:pPr defTabSz="914400">
                  <a:lnSpc>
                    <a:spcPct val="100000"/>
                  </a:lnSpc>
                  <a:spcBef>
                    <a:spcPts val="400"/>
                  </a:spcBef>
                </a:pPr>
                <a:endParaRPr b="0" lang="pt-BR" sz="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defTabSz="914400">
                  <a:lnSpc>
                    <a:spcPct val="100000"/>
                  </a:lnSpc>
                  <a:spcBef>
                    <a:spcPts val="700"/>
                  </a:spcBef>
                </a:pPr>
                <a:r>
                  <a:rPr b="1" lang="pt-BR" sz="1400" strike="noStrike" u="none">
                    <a:solidFill>
                      <a:srgbClr val="ff0000"/>
                    </a:solidFill>
                    <a:effectLst/>
                    <a:uFillTx/>
                    <a:latin typeface="Times New Roman"/>
                    <a:ea typeface="MS PGothic"/>
                  </a:rPr>
                  <a:t>Menor caminho</a:t>
                </a:r>
                <a:endParaRPr b="0" lang="pt-BR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427" name="Oval 470"/>
            <p:cNvSpPr/>
            <p:nvPr/>
          </p:nvSpPr>
          <p:spPr>
            <a:xfrm>
              <a:off x="6261120" y="5145120"/>
              <a:ext cx="469080" cy="358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428" name="Line 471"/>
          <p:cNvSpPr/>
          <p:nvPr/>
        </p:nvSpPr>
        <p:spPr>
          <a:xfrm>
            <a:off x="3323880" y="3400200"/>
            <a:ext cx="1233720" cy="372960"/>
          </a:xfrm>
          <a:prstGeom prst="line">
            <a:avLst/>
          </a:prstGeom>
          <a:ln w="76200">
            <a:solidFill>
              <a:srgbClr val="8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29" name="Line 472"/>
          <p:cNvSpPr/>
          <p:nvPr/>
        </p:nvSpPr>
        <p:spPr>
          <a:xfrm>
            <a:off x="4744800" y="3886200"/>
            <a:ext cx="225360" cy="483840"/>
          </a:xfrm>
          <a:prstGeom prst="line">
            <a:avLst/>
          </a:prstGeom>
          <a:ln w="76200">
            <a:solidFill>
              <a:srgbClr val="8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30" name="Line 473"/>
          <p:cNvSpPr/>
          <p:nvPr/>
        </p:nvSpPr>
        <p:spPr>
          <a:xfrm>
            <a:off x="5094000" y="4510080"/>
            <a:ext cx="852480" cy="426960"/>
          </a:xfrm>
          <a:prstGeom prst="line">
            <a:avLst/>
          </a:prstGeom>
          <a:ln w="76200">
            <a:solidFill>
              <a:srgbClr val="8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31" name="Line 474"/>
          <p:cNvSpPr/>
          <p:nvPr/>
        </p:nvSpPr>
        <p:spPr>
          <a:xfrm>
            <a:off x="6190920" y="5020920"/>
            <a:ext cx="789120" cy="357480"/>
          </a:xfrm>
          <a:prstGeom prst="line">
            <a:avLst/>
          </a:prstGeom>
          <a:ln w="76200">
            <a:solidFill>
              <a:srgbClr val="8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32" name="Freeform 475"/>
          <p:cNvSpPr/>
          <p:nvPr/>
        </p:nvSpPr>
        <p:spPr>
          <a:xfrm>
            <a:off x="2990880" y="2036880"/>
            <a:ext cx="4477680" cy="4284000"/>
          </a:xfrm>
          <a:custGeom>
            <a:avLst/>
            <a:gdLst>
              <a:gd name="textAreaLeft" fmla="*/ 0 w 4477680"/>
              <a:gd name="textAreaRight" fmla="*/ 4478400 w 4477680"/>
              <a:gd name="textAreaTop" fmla="*/ 0 h 4284000"/>
              <a:gd name="textAreaBottom" fmla="*/ 4284720 h 4284000"/>
              <a:gd name="GluePoint1X" fmla="*/ 641014.005965384 w 11902"/>
              <a:gd name="GluePoint1Y" fmla="*/ 8709230.24710611 h 12440"/>
              <a:gd name="GluePoint2X" fmla="*/ 389188.530751134 w 11902"/>
              <a:gd name="GluePoint2Y" fmla="*/ 4708277.63802251 h 12440"/>
              <a:gd name="GluePoint3X" fmla="*/ 2980718.6288859 w 11902"/>
              <a:gd name="GluePoint3Y" fmla="*/ 368850.639549839 h 12440"/>
              <a:gd name="GluePoint4X" fmla="*/ 12193017.7821375 w 11902"/>
              <a:gd name="GluePoint4Y" fmla="*/ 6925725.72299035 h 12440"/>
              <a:gd name="GluePoint5X" fmla="*/ 15649919.5578894 w 11902"/>
              <a:gd name="GluePoint5Y" fmla="*/ 12519249.2966238 h 12440"/>
              <a:gd name="GluePoint6X" fmla="*/ 8122572.93933793 w 11902"/>
              <a:gd name="GluePoint6Y" fmla="*/ 14493689.2936495 h 12440"/>
              <a:gd name="GluePoint7X" fmla="*/ 3488952.42379432 w 11902"/>
              <a:gd name="GluePoint7Y" fmla="*/ 12857724.6426849 h 12440"/>
              <a:gd name="GluePoint8X" fmla="*/ 641014.005965384 w 11902"/>
              <a:gd name="GluePoint8Y" fmla="*/ 8709230.24710611 h 1244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</a:cxnLst>
            <a:rect l="textAreaLeft" t="textAreaTop" r="textAreaRight" b="textAreaBottom"/>
            <a:pathLst>
              <a:path w="3566" h="3353">
                <a:moveTo>
                  <a:pt x="140" y="2007"/>
                </a:moveTo>
                <a:cubicBezTo>
                  <a:pt x="27" y="1694"/>
                  <a:pt x="0" y="1405"/>
                  <a:pt x="85" y="1085"/>
                </a:cubicBezTo>
                <a:cubicBezTo>
                  <a:pt x="170" y="765"/>
                  <a:pt x="221" y="0"/>
                  <a:pt x="651" y="85"/>
                </a:cubicBezTo>
                <a:cubicBezTo>
                  <a:pt x="1081" y="170"/>
                  <a:pt x="2202" y="1130"/>
                  <a:pt x="2663" y="1596"/>
                </a:cubicBezTo>
                <a:cubicBezTo>
                  <a:pt x="3124" y="2062"/>
                  <a:pt x="3566" y="2594"/>
                  <a:pt x="3418" y="2885"/>
                </a:cubicBezTo>
                <a:cubicBezTo>
                  <a:pt x="3270" y="3176"/>
                  <a:pt x="2217" y="3327"/>
                  <a:pt x="1774" y="3340"/>
                </a:cubicBezTo>
                <a:cubicBezTo>
                  <a:pt x="1331" y="3353"/>
                  <a:pt x="1034" y="3187"/>
                  <a:pt x="762" y="2963"/>
                </a:cubicBezTo>
                <a:cubicBezTo>
                  <a:pt x="490" y="2739"/>
                  <a:pt x="253" y="2320"/>
                  <a:pt x="140" y="2007"/>
                </a:cubicBezTo>
                <a:close/>
              </a:path>
            </a:pathLst>
          </a:custGeom>
          <a:noFill/>
          <a:ln w="28575">
            <a:solidFill>
              <a:srgbClr val="954f7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pt-BR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4" dur="indefinite" restart="never" nodeType="tmRoot">
          <p:childTnLst>
            <p:seq>
              <p:cTn id="575" dur="indefinite" nodeType="mainSeq">
                <p:childTnLst>
                  <p:par>
                    <p:cTn id="576" nodeType="clickEffect" fill="hold">
                      <p:stCondLst>
                        <p:cond delay="indefinite"/>
                      </p:stCondLst>
                      <p:childTnLst>
                        <p:par>
                          <p:cTn id="57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78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58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584" nodeType="after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58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nodeType="afterEffect" fill="hold">
                            <p:stCondLst>
                              <p:cond delay="3000"/>
                            </p:stCondLst>
                            <p:childTnLst>
                              <p:par>
                                <p:cTn id="59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nodeType="clickEffect" fill="hold">
                      <p:stCondLst>
                        <p:cond delay="indefinite"/>
                      </p:stCondLst>
                      <p:childTnLst>
                        <p:par>
                          <p:cTn id="5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94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59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nodeType="clickEffect" fill="hold">
                      <p:stCondLst>
                        <p:cond delay="indefinite"/>
                      </p:stCondLst>
                      <p:childTnLst>
                        <p:par>
                          <p:cTn id="6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01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0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nodeType="clickEffect" fill="hold">
                      <p:stCondLst>
                        <p:cond delay="indefinite"/>
                      </p:stCondLst>
                      <p:childTnLst>
                        <p:par>
                          <p:cTn id="6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1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nodeType="clickEffect" fill="hold">
                      <p:stCondLst>
                        <p:cond delay="indefinite"/>
                      </p:stCondLst>
                      <p:childTnLst>
                        <p:par>
                          <p:cTn id="6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7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18" nodeType="after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62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nodeType="clickEffect" fill="hold">
                      <p:stCondLst>
                        <p:cond delay="indefinite"/>
                      </p:stCondLst>
                      <p:childTnLst>
                        <p:par>
                          <p:cTn id="6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2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nodeType="clickEffect" fill="hold">
                      <p:stCondLst>
                        <p:cond delay="indefinite"/>
                      </p:stCondLst>
                      <p:childTnLst>
                        <p:par>
                          <p:cTn id="63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3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nodeType="clickEffect" fill="hold">
                      <p:stCondLst>
                        <p:cond delay="indefinite"/>
                      </p:stCondLst>
                      <p:childTnLst>
                        <p:par>
                          <p:cTn id="63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4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nodeType="clickEffect" fill="hold">
                      <p:stCondLst>
                        <p:cond delay="indefinite"/>
                      </p:stCondLst>
                      <p:childTnLst>
                        <p:par>
                          <p:cTn id="64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4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nodeType="clickEffect" fill="hold">
                      <p:stCondLst>
                        <p:cond delay="indefinite"/>
                      </p:stCondLst>
                      <p:childTnLst>
                        <p:par>
                          <p:cTn id="6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5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nodeType="clickEffect" fill="hold">
                      <p:stCondLst>
                        <p:cond delay="indefinite"/>
                      </p:stCondLst>
                      <p:childTnLst>
                        <p:par>
                          <p:cTn id="65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63" nodeType="after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6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nodeType="clickEffect" fill="hold">
                      <p:stCondLst>
                        <p:cond delay="indefinite"/>
                      </p:stCondLst>
                      <p:childTnLst>
                        <p:par>
                          <p:cTn id="66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73" nodeType="after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67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nodeType="clickEffect" fill="hold">
                      <p:stCondLst>
                        <p:cond delay="indefinite"/>
                      </p:stCondLst>
                      <p:childTnLst>
                        <p:par>
                          <p:cTn id="67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1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68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686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nodeType="afterEffect" fill="hold">
                            <p:stCondLst>
                              <p:cond delay="4000"/>
                            </p:stCondLst>
                            <p:childTnLst>
                              <p:par>
                                <p:cTn id="68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692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nodeType="clickEffect" fill="hold">
                      <p:stCondLst>
                        <p:cond delay="indefinite"/>
                      </p:stCondLst>
                      <p:childTnLst>
                        <p:par>
                          <p:cTn id="6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96800" y="565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profundidade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Ordem de expansão dos nós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Sempre expande o nó no nível mais profundo da árvore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Quando um nó final não é solução, o algoritmo volta para expandir nós mais superficiais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1. Nó raiz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2. Primeiro nó de profundidade 1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Primeiro nó de profundidade 2, etc.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Rectangle 57"/>
          <p:cNvSpPr/>
          <p:nvPr/>
        </p:nvSpPr>
        <p:spPr>
          <a:xfrm>
            <a:off x="7099200" y="5330880"/>
            <a:ext cx="172440" cy="25956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436" name="Rectangle 61"/>
          <p:cNvSpPr/>
          <p:nvPr/>
        </p:nvSpPr>
        <p:spPr>
          <a:xfrm>
            <a:off x="8389800" y="5322960"/>
            <a:ext cx="172440" cy="25956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437" name="Group 62"/>
          <p:cNvGrpSpPr/>
          <p:nvPr/>
        </p:nvGrpSpPr>
        <p:grpSpPr>
          <a:xfrm>
            <a:off x="4172040" y="4651200"/>
            <a:ext cx="3624840" cy="1607400"/>
            <a:chOff x="4172040" y="4651200"/>
            <a:chExt cx="3624840" cy="1607400"/>
          </a:xfrm>
        </p:grpSpPr>
        <p:grpSp>
          <p:nvGrpSpPr>
            <p:cNvPr id="438" name="Group 63"/>
            <p:cNvGrpSpPr/>
            <p:nvPr/>
          </p:nvGrpSpPr>
          <p:grpSpPr>
            <a:xfrm>
              <a:off x="6200640" y="5727600"/>
              <a:ext cx="328680" cy="531000"/>
              <a:chOff x="6200640" y="5727600"/>
              <a:chExt cx="328680" cy="531000"/>
            </a:xfrm>
          </p:grpSpPr>
          <p:sp>
            <p:nvSpPr>
              <p:cNvPr id="439" name="Line 64"/>
              <p:cNvSpPr/>
              <p:nvPr/>
            </p:nvSpPr>
            <p:spPr>
              <a:xfrm flipH="1">
                <a:off x="6276960" y="5727600"/>
                <a:ext cx="25236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40" name="Oval 65"/>
              <p:cNvSpPr/>
              <p:nvPr/>
            </p:nvSpPr>
            <p:spPr>
              <a:xfrm>
                <a:off x="620064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41" name="Group 66"/>
            <p:cNvGrpSpPr/>
            <p:nvPr/>
          </p:nvGrpSpPr>
          <p:grpSpPr>
            <a:xfrm>
              <a:off x="6529320" y="5729040"/>
              <a:ext cx="289800" cy="529560"/>
              <a:chOff x="6529320" y="5729040"/>
              <a:chExt cx="289800" cy="529560"/>
            </a:xfrm>
          </p:grpSpPr>
          <p:sp>
            <p:nvSpPr>
              <p:cNvPr id="442" name="Line 67"/>
              <p:cNvSpPr/>
              <p:nvPr/>
            </p:nvSpPr>
            <p:spPr>
              <a:xfrm>
                <a:off x="6529320" y="5729040"/>
                <a:ext cx="25236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43" name="Oval 68"/>
              <p:cNvSpPr/>
              <p:nvPr/>
            </p:nvSpPr>
            <p:spPr>
              <a:xfrm>
                <a:off x="667872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44" name="Group 69"/>
            <p:cNvGrpSpPr/>
            <p:nvPr/>
          </p:nvGrpSpPr>
          <p:grpSpPr>
            <a:xfrm>
              <a:off x="7178760" y="5727600"/>
              <a:ext cx="328320" cy="531000"/>
              <a:chOff x="7178760" y="5727600"/>
              <a:chExt cx="328320" cy="531000"/>
            </a:xfrm>
          </p:grpSpPr>
          <p:sp>
            <p:nvSpPr>
              <p:cNvPr id="445" name="Line 70"/>
              <p:cNvSpPr/>
              <p:nvPr/>
            </p:nvSpPr>
            <p:spPr>
              <a:xfrm flipH="1">
                <a:off x="7254720" y="5727600"/>
                <a:ext cx="25236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46" name="Oval 71"/>
              <p:cNvSpPr/>
              <p:nvPr/>
            </p:nvSpPr>
            <p:spPr>
              <a:xfrm>
                <a:off x="717876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47" name="Group 72"/>
            <p:cNvGrpSpPr/>
            <p:nvPr/>
          </p:nvGrpSpPr>
          <p:grpSpPr>
            <a:xfrm>
              <a:off x="7507080" y="5729040"/>
              <a:ext cx="289800" cy="529560"/>
              <a:chOff x="7507080" y="5729040"/>
              <a:chExt cx="289800" cy="529560"/>
            </a:xfrm>
          </p:grpSpPr>
          <p:sp>
            <p:nvSpPr>
              <p:cNvPr id="448" name="Line 73"/>
              <p:cNvSpPr/>
              <p:nvPr/>
            </p:nvSpPr>
            <p:spPr>
              <a:xfrm>
                <a:off x="7507080" y="5729040"/>
                <a:ext cx="25236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49" name="Oval 74"/>
              <p:cNvSpPr/>
              <p:nvPr/>
            </p:nvSpPr>
            <p:spPr>
              <a:xfrm>
                <a:off x="765648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50" name="Group 75"/>
            <p:cNvGrpSpPr/>
            <p:nvPr/>
          </p:nvGrpSpPr>
          <p:grpSpPr>
            <a:xfrm>
              <a:off x="4172040" y="5727600"/>
              <a:ext cx="328320" cy="531000"/>
              <a:chOff x="4172040" y="5727600"/>
              <a:chExt cx="328320" cy="531000"/>
            </a:xfrm>
          </p:grpSpPr>
          <p:sp>
            <p:nvSpPr>
              <p:cNvPr id="451" name="Line 76"/>
              <p:cNvSpPr/>
              <p:nvPr/>
            </p:nvSpPr>
            <p:spPr>
              <a:xfrm flipH="1">
                <a:off x="4248000" y="5727600"/>
                <a:ext cx="25236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52" name="Oval 77"/>
              <p:cNvSpPr/>
              <p:nvPr/>
            </p:nvSpPr>
            <p:spPr>
              <a:xfrm>
                <a:off x="417204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53" name="Group 78"/>
            <p:cNvGrpSpPr/>
            <p:nvPr/>
          </p:nvGrpSpPr>
          <p:grpSpPr>
            <a:xfrm>
              <a:off x="4500360" y="5729040"/>
              <a:ext cx="289800" cy="529560"/>
              <a:chOff x="4500360" y="5729040"/>
              <a:chExt cx="289800" cy="529560"/>
            </a:xfrm>
          </p:grpSpPr>
          <p:sp>
            <p:nvSpPr>
              <p:cNvPr id="454" name="Line 79"/>
              <p:cNvSpPr/>
              <p:nvPr/>
            </p:nvSpPr>
            <p:spPr>
              <a:xfrm>
                <a:off x="4500360" y="5729040"/>
                <a:ext cx="25236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55" name="Oval 80"/>
              <p:cNvSpPr/>
              <p:nvPr/>
            </p:nvSpPr>
            <p:spPr>
              <a:xfrm>
                <a:off x="464976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56" name="Group 81"/>
            <p:cNvGrpSpPr/>
            <p:nvPr/>
          </p:nvGrpSpPr>
          <p:grpSpPr>
            <a:xfrm>
              <a:off x="5173560" y="5727600"/>
              <a:ext cx="328680" cy="531000"/>
              <a:chOff x="5173560" y="5727600"/>
              <a:chExt cx="328680" cy="531000"/>
            </a:xfrm>
          </p:grpSpPr>
          <p:sp>
            <p:nvSpPr>
              <p:cNvPr id="457" name="Line 82"/>
              <p:cNvSpPr/>
              <p:nvPr/>
            </p:nvSpPr>
            <p:spPr>
              <a:xfrm flipH="1">
                <a:off x="5249520" y="5727600"/>
                <a:ext cx="25272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58" name="Oval 83"/>
              <p:cNvSpPr/>
              <p:nvPr/>
            </p:nvSpPr>
            <p:spPr>
              <a:xfrm>
                <a:off x="517356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59" name="Group 84"/>
            <p:cNvGrpSpPr/>
            <p:nvPr/>
          </p:nvGrpSpPr>
          <p:grpSpPr>
            <a:xfrm>
              <a:off x="5502240" y="5729040"/>
              <a:ext cx="289800" cy="529560"/>
              <a:chOff x="5502240" y="5729040"/>
              <a:chExt cx="289800" cy="529560"/>
            </a:xfrm>
          </p:grpSpPr>
          <p:sp>
            <p:nvSpPr>
              <p:cNvPr id="460" name="Line 85"/>
              <p:cNvSpPr/>
              <p:nvPr/>
            </p:nvSpPr>
            <p:spPr>
              <a:xfrm>
                <a:off x="5502240" y="5729040"/>
                <a:ext cx="25236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61" name="Oval 86"/>
              <p:cNvSpPr/>
              <p:nvPr/>
            </p:nvSpPr>
            <p:spPr>
              <a:xfrm>
                <a:off x="5651640" y="6091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62" name="Group 87"/>
            <p:cNvGrpSpPr/>
            <p:nvPr/>
          </p:nvGrpSpPr>
          <p:grpSpPr>
            <a:xfrm>
              <a:off x="7005600" y="5241600"/>
              <a:ext cx="564480" cy="566280"/>
              <a:chOff x="7005600" y="5241600"/>
              <a:chExt cx="564480" cy="566280"/>
            </a:xfrm>
          </p:grpSpPr>
          <p:sp>
            <p:nvSpPr>
              <p:cNvPr id="463" name="Line 88"/>
              <p:cNvSpPr/>
              <p:nvPr/>
            </p:nvSpPr>
            <p:spPr>
              <a:xfrm>
                <a:off x="7005600" y="5241600"/>
                <a:ext cx="48888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64" name="Oval 89"/>
              <p:cNvSpPr/>
              <p:nvPr/>
            </p:nvSpPr>
            <p:spPr>
              <a:xfrm>
                <a:off x="7429680" y="56404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65" name="Group 90"/>
            <p:cNvGrpSpPr/>
            <p:nvPr/>
          </p:nvGrpSpPr>
          <p:grpSpPr>
            <a:xfrm>
              <a:off x="6438960" y="5238720"/>
              <a:ext cx="564840" cy="569160"/>
              <a:chOff x="6438960" y="5238720"/>
              <a:chExt cx="564840" cy="569160"/>
            </a:xfrm>
          </p:grpSpPr>
          <p:sp>
            <p:nvSpPr>
              <p:cNvPr id="466" name="Line 91"/>
              <p:cNvSpPr/>
              <p:nvPr/>
            </p:nvSpPr>
            <p:spPr>
              <a:xfrm flipH="1">
                <a:off x="6514920" y="5238720"/>
                <a:ext cx="48888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67" name="Oval 92"/>
              <p:cNvSpPr/>
              <p:nvPr/>
            </p:nvSpPr>
            <p:spPr>
              <a:xfrm>
                <a:off x="6438960" y="56404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68" name="Group 93"/>
            <p:cNvGrpSpPr/>
            <p:nvPr/>
          </p:nvGrpSpPr>
          <p:grpSpPr>
            <a:xfrm>
              <a:off x="5002200" y="5246640"/>
              <a:ext cx="564120" cy="565920"/>
              <a:chOff x="5002200" y="5246640"/>
              <a:chExt cx="564120" cy="565920"/>
            </a:xfrm>
          </p:grpSpPr>
          <p:sp>
            <p:nvSpPr>
              <p:cNvPr id="469" name="Line 94"/>
              <p:cNvSpPr/>
              <p:nvPr/>
            </p:nvSpPr>
            <p:spPr>
              <a:xfrm>
                <a:off x="5002200" y="5246640"/>
                <a:ext cx="48888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70" name="Oval 95"/>
              <p:cNvSpPr/>
              <p:nvPr/>
            </p:nvSpPr>
            <p:spPr>
              <a:xfrm>
                <a:off x="5425920" y="564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71" name="Group 96"/>
            <p:cNvGrpSpPr/>
            <p:nvPr/>
          </p:nvGrpSpPr>
          <p:grpSpPr>
            <a:xfrm>
              <a:off x="4435560" y="5243400"/>
              <a:ext cx="564840" cy="569160"/>
              <a:chOff x="4435560" y="5243400"/>
              <a:chExt cx="564840" cy="569160"/>
            </a:xfrm>
          </p:grpSpPr>
          <p:sp>
            <p:nvSpPr>
              <p:cNvPr id="472" name="Line 97"/>
              <p:cNvSpPr/>
              <p:nvPr/>
            </p:nvSpPr>
            <p:spPr>
              <a:xfrm flipH="1">
                <a:off x="4511520" y="5243400"/>
                <a:ext cx="48888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73" name="Oval 98"/>
              <p:cNvSpPr/>
              <p:nvPr/>
            </p:nvSpPr>
            <p:spPr>
              <a:xfrm>
                <a:off x="4435560" y="564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74" name="Group 99"/>
            <p:cNvGrpSpPr/>
            <p:nvPr/>
          </p:nvGrpSpPr>
          <p:grpSpPr>
            <a:xfrm>
              <a:off x="4930920" y="4751280"/>
              <a:ext cx="1077480" cy="559800"/>
              <a:chOff x="4930920" y="4751280"/>
              <a:chExt cx="1077480" cy="559800"/>
            </a:xfrm>
          </p:grpSpPr>
          <p:sp>
            <p:nvSpPr>
              <p:cNvPr id="475" name="Line 100"/>
              <p:cNvSpPr/>
              <p:nvPr/>
            </p:nvSpPr>
            <p:spPr>
              <a:xfrm flipH="1">
                <a:off x="5000400" y="4751280"/>
                <a:ext cx="1008000" cy="48564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76" name="Oval 101"/>
              <p:cNvSpPr/>
              <p:nvPr/>
            </p:nvSpPr>
            <p:spPr>
              <a:xfrm>
                <a:off x="4930920" y="51436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477" name="Group 102"/>
            <p:cNvGrpSpPr/>
            <p:nvPr/>
          </p:nvGrpSpPr>
          <p:grpSpPr>
            <a:xfrm>
              <a:off x="6024240" y="4754520"/>
              <a:ext cx="1050480" cy="551520"/>
              <a:chOff x="6024240" y="4754520"/>
              <a:chExt cx="1050480" cy="551520"/>
            </a:xfrm>
          </p:grpSpPr>
          <p:sp>
            <p:nvSpPr>
              <p:cNvPr id="478" name="Line 103"/>
              <p:cNvSpPr/>
              <p:nvPr/>
            </p:nvSpPr>
            <p:spPr>
              <a:xfrm>
                <a:off x="6024240" y="4754520"/>
                <a:ext cx="1008360" cy="484200"/>
              </a:xfrm>
              <a:prstGeom prst="line">
                <a:avLst/>
              </a:prstGeom>
              <a:ln w="28575">
                <a:solidFill>
                  <a:srgbClr val="c0c0c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479" name="Oval 104"/>
              <p:cNvSpPr/>
              <p:nvPr/>
            </p:nvSpPr>
            <p:spPr>
              <a:xfrm>
                <a:off x="6934320" y="51386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c0c0c0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480" name="Oval 105"/>
            <p:cNvSpPr/>
            <p:nvPr/>
          </p:nvSpPr>
          <p:spPr>
            <a:xfrm>
              <a:off x="5945040" y="465120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c0c0c0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81" name="Group 106"/>
          <p:cNvGrpSpPr/>
          <p:nvPr/>
        </p:nvGrpSpPr>
        <p:grpSpPr>
          <a:xfrm>
            <a:off x="6205680" y="5732280"/>
            <a:ext cx="328320" cy="531000"/>
            <a:chOff x="6205680" y="5732280"/>
            <a:chExt cx="328320" cy="531000"/>
          </a:xfrm>
        </p:grpSpPr>
        <p:sp>
          <p:nvSpPr>
            <p:cNvPr id="482" name="Line 107"/>
            <p:cNvSpPr/>
            <p:nvPr/>
          </p:nvSpPr>
          <p:spPr>
            <a:xfrm flipH="1">
              <a:off x="6281640" y="573228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83" name="Oval 108"/>
            <p:cNvSpPr/>
            <p:nvPr/>
          </p:nvSpPr>
          <p:spPr>
            <a:xfrm>
              <a:off x="620568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84" name="Group 109"/>
          <p:cNvGrpSpPr/>
          <p:nvPr/>
        </p:nvGrpSpPr>
        <p:grpSpPr>
          <a:xfrm>
            <a:off x="6534000" y="5733720"/>
            <a:ext cx="289800" cy="529560"/>
            <a:chOff x="6534000" y="5733720"/>
            <a:chExt cx="289800" cy="529560"/>
          </a:xfrm>
        </p:grpSpPr>
        <p:sp>
          <p:nvSpPr>
            <p:cNvPr id="485" name="Line 110"/>
            <p:cNvSpPr/>
            <p:nvPr/>
          </p:nvSpPr>
          <p:spPr>
            <a:xfrm>
              <a:off x="6534000" y="573372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86" name="Oval 111"/>
            <p:cNvSpPr/>
            <p:nvPr/>
          </p:nvSpPr>
          <p:spPr>
            <a:xfrm>
              <a:off x="668340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87" name="Group 112"/>
          <p:cNvGrpSpPr/>
          <p:nvPr/>
        </p:nvGrpSpPr>
        <p:grpSpPr>
          <a:xfrm>
            <a:off x="7183440" y="5732280"/>
            <a:ext cx="328320" cy="531000"/>
            <a:chOff x="7183440" y="5732280"/>
            <a:chExt cx="328320" cy="531000"/>
          </a:xfrm>
        </p:grpSpPr>
        <p:sp>
          <p:nvSpPr>
            <p:cNvPr id="488" name="Line 113"/>
            <p:cNvSpPr/>
            <p:nvPr/>
          </p:nvSpPr>
          <p:spPr>
            <a:xfrm flipH="1">
              <a:off x="7259400" y="573228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89" name="Oval 114"/>
            <p:cNvSpPr/>
            <p:nvPr/>
          </p:nvSpPr>
          <p:spPr>
            <a:xfrm>
              <a:off x="718344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90" name="Group 115"/>
          <p:cNvGrpSpPr/>
          <p:nvPr/>
        </p:nvGrpSpPr>
        <p:grpSpPr>
          <a:xfrm>
            <a:off x="7511760" y="5733720"/>
            <a:ext cx="289800" cy="529560"/>
            <a:chOff x="7511760" y="5733720"/>
            <a:chExt cx="289800" cy="529560"/>
          </a:xfrm>
        </p:grpSpPr>
        <p:sp>
          <p:nvSpPr>
            <p:cNvPr id="491" name="Line 116"/>
            <p:cNvSpPr/>
            <p:nvPr/>
          </p:nvSpPr>
          <p:spPr>
            <a:xfrm>
              <a:off x="7511760" y="573372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92" name="Oval 117"/>
            <p:cNvSpPr/>
            <p:nvPr/>
          </p:nvSpPr>
          <p:spPr>
            <a:xfrm>
              <a:off x="766116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93" name="Group 118"/>
          <p:cNvGrpSpPr/>
          <p:nvPr/>
        </p:nvGrpSpPr>
        <p:grpSpPr>
          <a:xfrm>
            <a:off x="4176720" y="5732280"/>
            <a:ext cx="328320" cy="531000"/>
            <a:chOff x="4176720" y="5732280"/>
            <a:chExt cx="328320" cy="531000"/>
          </a:xfrm>
        </p:grpSpPr>
        <p:sp>
          <p:nvSpPr>
            <p:cNvPr id="494" name="Line 119"/>
            <p:cNvSpPr/>
            <p:nvPr/>
          </p:nvSpPr>
          <p:spPr>
            <a:xfrm flipH="1">
              <a:off x="4252680" y="573228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95" name="Oval 120"/>
            <p:cNvSpPr/>
            <p:nvPr/>
          </p:nvSpPr>
          <p:spPr>
            <a:xfrm>
              <a:off x="417672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96" name="Group 121"/>
          <p:cNvGrpSpPr/>
          <p:nvPr/>
        </p:nvGrpSpPr>
        <p:grpSpPr>
          <a:xfrm>
            <a:off x="4505040" y="5733720"/>
            <a:ext cx="289800" cy="529560"/>
            <a:chOff x="4505040" y="5733720"/>
            <a:chExt cx="289800" cy="529560"/>
          </a:xfrm>
        </p:grpSpPr>
        <p:sp>
          <p:nvSpPr>
            <p:cNvPr id="497" name="Line 122"/>
            <p:cNvSpPr/>
            <p:nvPr/>
          </p:nvSpPr>
          <p:spPr>
            <a:xfrm>
              <a:off x="4505040" y="573372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498" name="Oval 123"/>
            <p:cNvSpPr/>
            <p:nvPr/>
          </p:nvSpPr>
          <p:spPr>
            <a:xfrm>
              <a:off x="465444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499" name="Group 124"/>
          <p:cNvGrpSpPr/>
          <p:nvPr/>
        </p:nvGrpSpPr>
        <p:grpSpPr>
          <a:xfrm>
            <a:off x="5178600" y="5732280"/>
            <a:ext cx="328320" cy="531000"/>
            <a:chOff x="5178600" y="5732280"/>
            <a:chExt cx="328320" cy="531000"/>
          </a:xfrm>
        </p:grpSpPr>
        <p:sp>
          <p:nvSpPr>
            <p:cNvPr id="500" name="Line 125"/>
            <p:cNvSpPr/>
            <p:nvPr/>
          </p:nvSpPr>
          <p:spPr>
            <a:xfrm flipH="1">
              <a:off x="5254560" y="573228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01" name="Oval 126"/>
            <p:cNvSpPr/>
            <p:nvPr/>
          </p:nvSpPr>
          <p:spPr>
            <a:xfrm>
              <a:off x="517860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02" name="Group 127"/>
          <p:cNvGrpSpPr/>
          <p:nvPr/>
        </p:nvGrpSpPr>
        <p:grpSpPr>
          <a:xfrm>
            <a:off x="5506920" y="5733720"/>
            <a:ext cx="289800" cy="529560"/>
            <a:chOff x="5506920" y="5733720"/>
            <a:chExt cx="289800" cy="529560"/>
          </a:xfrm>
        </p:grpSpPr>
        <p:sp>
          <p:nvSpPr>
            <p:cNvPr id="503" name="Line 128"/>
            <p:cNvSpPr/>
            <p:nvPr/>
          </p:nvSpPr>
          <p:spPr>
            <a:xfrm>
              <a:off x="5506920" y="573372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04" name="Oval 129"/>
            <p:cNvSpPr/>
            <p:nvPr/>
          </p:nvSpPr>
          <p:spPr>
            <a:xfrm>
              <a:off x="5656320" y="6095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05" name="Group 130"/>
          <p:cNvGrpSpPr/>
          <p:nvPr/>
        </p:nvGrpSpPr>
        <p:grpSpPr>
          <a:xfrm>
            <a:off x="7010280" y="5246640"/>
            <a:ext cx="564480" cy="565920"/>
            <a:chOff x="7010280" y="5246640"/>
            <a:chExt cx="564480" cy="565920"/>
          </a:xfrm>
        </p:grpSpPr>
        <p:sp>
          <p:nvSpPr>
            <p:cNvPr id="506" name="Line 131"/>
            <p:cNvSpPr/>
            <p:nvPr/>
          </p:nvSpPr>
          <p:spPr>
            <a:xfrm>
              <a:off x="7010280" y="524664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07" name="Oval 132"/>
            <p:cNvSpPr/>
            <p:nvPr/>
          </p:nvSpPr>
          <p:spPr>
            <a:xfrm>
              <a:off x="7434360" y="5645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08" name="Group 133"/>
          <p:cNvGrpSpPr/>
          <p:nvPr/>
        </p:nvGrpSpPr>
        <p:grpSpPr>
          <a:xfrm>
            <a:off x="6443640" y="5243400"/>
            <a:ext cx="564840" cy="569160"/>
            <a:chOff x="6443640" y="5243400"/>
            <a:chExt cx="564840" cy="569160"/>
          </a:xfrm>
        </p:grpSpPr>
        <p:sp>
          <p:nvSpPr>
            <p:cNvPr id="509" name="Line 134"/>
            <p:cNvSpPr/>
            <p:nvPr/>
          </p:nvSpPr>
          <p:spPr>
            <a:xfrm flipH="1">
              <a:off x="6519600" y="5243400"/>
              <a:ext cx="48888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10" name="Oval 135"/>
            <p:cNvSpPr/>
            <p:nvPr/>
          </p:nvSpPr>
          <p:spPr>
            <a:xfrm>
              <a:off x="6443640" y="5645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11" name="Group 136"/>
          <p:cNvGrpSpPr/>
          <p:nvPr/>
        </p:nvGrpSpPr>
        <p:grpSpPr>
          <a:xfrm>
            <a:off x="5006880" y="5251320"/>
            <a:ext cx="564480" cy="565920"/>
            <a:chOff x="5006880" y="5251320"/>
            <a:chExt cx="564480" cy="565920"/>
          </a:xfrm>
        </p:grpSpPr>
        <p:sp>
          <p:nvSpPr>
            <p:cNvPr id="512" name="Line 137"/>
            <p:cNvSpPr/>
            <p:nvPr/>
          </p:nvSpPr>
          <p:spPr>
            <a:xfrm>
              <a:off x="5006880" y="525132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13" name="Oval 138"/>
            <p:cNvSpPr/>
            <p:nvPr/>
          </p:nvSpPr>
          <p:spPr>
            <a:xfrm>
              <a:off x="5430960" y="5649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14" name="Group 139"/>
          <p:cNvGrpSpPr/>
          <p:nvPr/>
        </p:nvGrpSpPr>
        <p:grpSpPr>
          <a:xfrm>
            <a:off x="4440240" y="5248080"/>
            <a:ext cx="564840" cy="569160"/>
            <a:chOff x="4440240" y="5248080"/>
            <a:chExt cx="564840" cy="569160"/>
          </a:xfrm>
        </p:grpSpPr>
        <p:sp>
          <p:nvSpPr>
            <p:cNvPr id="515" name="Line 140"/>
            <p:cNvSpPr/>
            <p:nvPr/>
          </p:nvSpPr>
          <p:spPr>
            <a:xfrm flipH="1">
              <a:off x="4516200" y="5248080"/>
              <a:ext cx="48888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16" name="Oval 141"/>
            <p:cNvSpPr/>
            <p:nvPr/>
          </p:nvSpPr>
          <p:spPr>
            <a:xfrm>
              <a:off x="4440240" y="5649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17" name="Group 142"/>
          <p:cNvGrpSpPr/>
          <p:nvPr/>
        </p:nvGrpSpPr>
        <p:grpSpPr>
          <a:xfrm>
            <a:off x="4935600" y="4755960"/>
            <a:ext cx="1077840" cy="559800"/>
            <a:chOff x="4935600" y="4755960"/>
            <a:chExt cx="1077840" cy="559800"/>
          </a:xfrm>
        </p:grpSpPr>
        <p:sp>
          <p:nvSpPr>
            <p:cNvPr id="518" name="Line 143"/>
            <p:cNvSpPr/>
            <p:nvPr/>
          </p:nvSpPr>
          <p:spPr>
            <a:xfrm flipH="1">
              <a:off x="5005080" y="4755960"/>
              <a:ext cx="1008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19" name="Oval 144"/>
            <p:cNvSpPr/>
            <p:nvPr/>
          </p:nvSpPr>
          <p:spPr>
            <a:xfrm>
              <a:off x="4935600" y="51483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20" name="Group 145"/>
          <p:cNvGrpSpPr/>
          <p:nvPr/>
        </p:nvGrpSpPr>
        <p:grpSpPr>
          <a:xfrm>
            <a:off x="6029280" y="4759200"/>
            <a:ext cx="1050120" cy="551880"/>
            <a:chOff x="6029280" y="4759200"/>
            <a:chExt cx="1050120" cy="551880"/>
          </a:xfrm>
        </p:grpSpPr>
        <p:sp>
          <p:nvSpPr>
            <p:cNvPr id="521" name="Line 146"/>
            <p:cNvSpPr/>
            <p:nvPr/>
          </p:nvSpPr>
          <p:spPr>
            <a:xfrm>
              <a:off x="6029280" y="4759200"/>
              <a:ext cx="100800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22" name="Oval 147"/>
            <p:cNvSpPr/>
            <p:nvPr/>
          </p:nvSpPr>
          <p:spPr>
            <a:xfrm>
              <a:off x="6939000" y="51436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523" name="Oval 148"/>
          <p:cNvSpPr/>
          <p:nvPr/>
        </p:nvSpPr>
        <p:spPr>
          <a:xfrm>
            <a:off x="5950080" y="465624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8" dur="indefinite" restart="never" nodeType="tmRoot">
          <p:childTnLst>
            <p:seq>
              <p:cTn id="699" dur="indefinite" nodeType="mainSeq">
                <p:childTnLst>
                  <p:par>
                    <p:cTn id="700" nodeType="clickEffect" fill="hold">
                      <p:stCondLst>
                        <p:cond delay="0"/>
                      </p:stCondLst>
                      <p:childTnLst>
                        <p:par>
                          <p:cTn id="70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nodeType="afterEffect" fill="hold">
                            <p:stCondLst>
                              <p:cond delay="1500"/>
                            </p:stCondLst>
                            <p:childTnLst>
                              <p:par>
                                <p:cTn id="705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0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nodeType="afterEffect" fill="hold">
                            <p:stCondLst>
                              <p:cond delay="3000"/>
                            </p:stCondLst>
                            <p:childTnLst>
                              <p:par>
                                <p:cTn id="70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712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716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nodeType="afterEffect" fill="hold">
                            <p:stCondLst>
                              <p:cond delay="6500"/>
                            </p:stCondLst>
                            <p:childTnLst>
                              <p:par>
                                <p:cTn id="720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2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nodeType="afterEffect" fill="hold">
                            <p:stCondLst>
                              <p:cond delay="8000"/>
                            </p:stCondLst>
                            <p:childTnLst>
                              <p:par>
                                <p:cTn id="72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nodeType="afterEffect" fill="hold">
                            <p:stCondLst>
                              <p:cond delay="8500"/>
                            </p:stCondLst>
                            <p:childTnLst>
                              <p:par>
                                <p:cTn id="727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2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1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3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nodeType="afterEffect" fill="hold">
                            <p:stCondLst>
                              <p:cond delay="11500"/>
                            </p:stCondLst>
                            <p:childTnLst>
                              <p:par>
                                <p:cTn id="735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3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8" nodeType="afterEffect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9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4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nodeType="afterEffect" fill="hold">
                            <p:stCondLst>
                              <p:cond delay="14500"/>
                            </p:stCondLst>
                            <p:childTnLst>
                              <p:par>
                                <p:cTn id="743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4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nodeType="afterEffect" fill="hold">
                            <p:stCondLst>
                              <p:cond delay="16000"/>
                            </p:stCondLst>
                            <p:childTnLst>
                              <p:par>
                                <p:cTn id="747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4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0" nodeType="afterEffect" fill="hold">
                            <p:stCondLst>
                              <p:cond delay="17500"/>
                            </p:stCondLst>
                            <p:childTnLst>
                              <p:par>
                                <p:cTn id="751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5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nodeType="afterEffect" fill="hold">
                            <p:stCondLst>
                              <p:cond delay="19000"/>
                            </p:stCondLst>
                            <p:childTnLst>
                              <p:par>
                                <p:cTn id="755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5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nodeType="afterEffect" fill="hold">
                            <p:stCondLst>
                              <p:cond delay="20500"/>
                            </p:stCondLst>
                            <p:childTnLst>
                              <p:par>
                                <p:cTn id="759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6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2" nodeType="afterEffect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3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6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1034280" y="205128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850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profundidade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ão é completa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nem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ótima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Deve ser evitada quando as árvores geradas são muito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profundas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ou geram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caminhos infinitos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 problemas com várias soluções, pode ser bem mais rápida do que busca em largura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memória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mantém na memória o caminho que está sendo expandido no momento, e os nós irmãos dos nós no caminho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b.m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): necessita armazenar apenas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b.m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nós para um espaço de estados com fator de expansão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profundidade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pode ser maior que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(profundidade da 1a. solução)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tempo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4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no pior caso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517680" y="435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profundidade limitada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Evita o problema de caminhos muito longos ou infinitos impondo um limite máximo de profundidade para os caminhos gerados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Esse limite deve assegurar a completude da busca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³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d,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onde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o limite de profundidade 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a profundidade da primeira solução do problema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é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ótima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(= busca em profundidade)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28" name="Group 4"/>
          <p:cNvGrpSpPr/>
          <p:nvPr/>
        </p:nvGrpSpPr>
        <p:grpSpPr>
          <a:xfrm>
            <a:off x="4875120" y="4883040"/>
            <a:ext cx="3625200" cy="1607400"/>
            <a:chOff x="4875120" y="4883040"/>
            <a:chExt cx="3625200" cy="1607400"/>
          </a:xfrm>
        </p:grpSpPr>
        <p:grpSp>
          <p:nvGrpSpPr>
            <p:cNvPr id="529" name="Group 5"/>
            <p:cNvGrpSpPr/>
            <p:nvPr/>
          </p:nvGrpSpPr>
          <p:grpSpPr>
            <a:xfrm>
              <a:off x="6904080" y="5959440"/>
              <a:ext cx="328320" cy="531000"/>
              <a:chOff x="6904080" y="5959440"/>
              <a:chExt cx="328320" cy="531000"/>
            </a:xfrm>
          </p:grpSpPr>
          <p:sp>
            <p:nvSpPr>
              <p:cNvPr id="530" name="Line 6"/>
              <p:cNvSpPr/>
              <p:nvPr/>
            </p:nvSpPr>
            <p:spPr>
              <a:xfrm flipH="1">
                <a:off x="6980040" y="5959440"/>
                <a:ext cx="25236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31" name="Oval 7"/>
              <p:cNvSpPr/>
              <p:nvPr/>
            </p:nvSpPr>
            <p:spPr>
              <a:xfrm>
                <a:off x="690408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32" name="Group 8"/>
            <p:cNvGrpSpPr/>
            <p:nvPr/>
          </p:nvGrpSpPr>
          <p:grpSpPr>
            <a:xfrm>
              <a:off x="7232400" y="5960880"/>
              <a:ext cx="289800" cy="529560"/>
              <a:chOff x="7232400" y="5960880"/>
              <a:chExt cx="289800" cy="529560"/>
            </a:xfrm>
          </p:grpSpPr>
          <p:sp>
            <p:nvSpPr>
              <p:cNvPr id="533" name="Line 9"/>
              <p:cNvSpPr/>
              <p:nvPr/>
            </p:nvSpPr>
            <p:spPr>
              <a:xfrm>
                <a:off x="7232400" y="5960880"/>
                <a:ext cx="25236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34" name="Oval 10"/>
              <p:cNvSpPr/>
              <p:nvPr/>
            </p:nvSpPr>
            <p:spPr>
              <a:xfrm>
                <a:off x="738180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35" name="Group 11"/>
            <p:cNvGrpSpPr/>
            <p:nvPr/>
          </p:nvGrpSpPr>
          <p:grpSpPr>
            <a:xfrm>
              <a:off x="7881840" y="5959440"/>
              <a:ext cx="328680" cy="531000"/>
              <a:chOff x="7881840" y="5959440"/>
              <a:chExt cx="328680" cy="531000"/>
            </a:xfrm>
          </p:grpSpPr>
          <p:sp>
            <p:nvSpPr>
              <p:cNvPr id="536" name="Line 12"/>
              <p:cNvSpPr/>
              <p:nvPr/>
            </p:nvSpPr>
            <p:spPr>
              <a:xfrm flipH="1">
                <a:off x="7957800" y="5959440"/>
                <a:ext cx="25272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37" name="Oval 13"/>
              <p:cNvSpPr/>
              <p:nvPr/>
            </p:nvSpPr>
            <p:spPr>
              <a:xfrm>
                <a:off x="788184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38" name="Group 14"/>
            <p:cNvGrpSpPr/>
            <p:nvPr/>
          </p:nvGrpSpPr>
          <p:grpSpPr>
            <a:xfrm>
              <a:off x="8210520" y="5960880"/>
              <a:ext cx="289800" cy="529560"/>
              <a:chOff x="8210520" y="5960880"/>
              <a:chExt cx="289800" cy="529560"/>
            </a:xfrm>
          </p:grpSpPr>
          <p:sp>
            <p:nvSpPr>
              <p:cNvPr id="539" name="Line 15"/>
              <p:cNvSpPr/>
              <p:nvPr/>
            </p:nvSpPr>
            <p:spPr>
              <a:xfrm>
                <a:off x="8210520" y="5960880"/>
                <a:ext cx="25236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40" name="Oval 16"/>
              <p:cNvSpPr/>
              <p:nvPr/>
            </p:nvSpPr>
            <p:spPr>
              <a:xfrm>
                <a:off x="835992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41" name="Group 17"/>
            <p:cNvGrpSpPr/>
            <p:nvPr/>
          </p:nvGrpSpPr>
          <p:grpSpPr>
            <a:xfrm>
              <a:off x="4875120" y="5959440"/>
              <a:ext cx="328680" cy="531000"/>
              <a:chOff x="4875120" y="5959440"/>
              <a:chExt cx="328680" cy="531000"/>
            </a:xfrm>
          </p:grpSpPr>
          <p:sp>
            <p:nvSpPr>
              <p:cNvPr id="542" name="Line 18"/>
              <p:cNvSpPr/>
              <p:nvPr/>
            </p:nvSpPr>
            <p:spPr>
              <a:xfrm flipH="1">
                <a:off x="4951080" y="5959440"/>
                <a:ext cx="25272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43" name="Oval 19"/>
              <p:cNvSpPr/>
              <p:nvPr/>
            </p:nvSpPr>
            <p:spPr>
              <a:xfrm>
                <a:off x="487512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44" name="Group 20"/>
            <p:cNvGrpSpPr/>
            <p:nvPr/>
          </p:nvGrpSpPr>
          <p:grpSpPr>
            <a:xfrm>
              <a:off x="5203800" y="5960880"/>
              <a:ext cx="289800" cy="529560"/>
              <a:chOff x="5203800" y="5960880"/>
              <a:chExt cx="289800" cy="529560"/>
            </a:xfrm>
          </p:grpSpPr>
          <p:sp>
            <p:nvSpPr>
              <p:cNvPr id="545" name="Line 21"/>
              <p:cNvSpPr/>
              <p:nvPr/>
            </p:nvSpPr>
            <p:spPr>
              <a:xfrm>
                <a:off x="5203800" y="5960880"/>
                <a:ext cx="25236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46" name="Oval 22"/>
              <p:cNvSpPr/>
              <p:nvPr/>
            </p:nvSpPr>
            <p:spPr>
              <a:xfrm>
                <a:off x="535320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47" name="Group 23"/>
            <p:cNvGrpSpPr/>
            <p:nvPr/>
          </p:nvGrpSpPr>
          <p:grpSpPr>
            <a:xfrm>
              <a:off x="5877000" y="5959440"/>
              <a:ext cx="328320" cy="531000"/>
              <a:chOff x="5877000" y="5959440"/>
              <a:chExt cx="328320" cy="531000"/>
            </a:xfrm>
          </p:grpSpPr>
          <p:sp>
            <p:nvSpPr>
              <p:cNvPr id="548" name="Line 24"/>
              <p:cNvSpPr/>
              <p:nvPr/>
            </p:nvSpPr>
            <p:spPr>
              <a:xfrm flipH="1">
                <a:off x="5952960" y="5959440"/>
                <a:ext cx="25236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49" name="Oval 25"/>
              <p:cNvSpPr/>
              <p:nvPr/>
            </p:nvSpPr>
            <p:spPr>
              <a:xfrm>
                <a:off x="587700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50" name="Group 26"/>
            <p:cNvGrpSpPr/>
            <p:nvPr/>
          </p:nvGrpSpPr>
          <p:grpSpPr>
            <a:xfrm>
              <a:off x="6205320" y="5960880"/>
              <a:ext cx="289800" cy="529560"/>
              <a:chOff x="6205320" y="5960880"/>
              <a:chExt cx="289800" cy="529560"/>
            </a:xfrm>
          </p:grpSpPr>
          <p:sp>
            <p:nvSpPr>
              <p:cNvPr id="551" name="Line 27"/>
              <p:cNvSpPr/>
              <p:nvPr/>
            </p:nvSpPr>
            <p:spPr>
              <a:xfrm>
                <a:off x="6205320" y="5960880"/>
                <a:ext cx="25236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52" name="Oval 28"/>
              <p:cNvSpPr/>
              <p:nvPr/>
            </p:nvSpPr>
            <p:spPr>
              <a:xfrm>
                <a:off x="6354720" y="6323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53" name="Group 29"/>
            <p:cNvGrpSpPr/>
            <p:nvPr/>
          </p:nvGrpSpPr>
          <p:grpSpPr>
            <a:xfrm>
              <a:off x="7708680" y="5473440"/>
              <a:ext cx="564480" cy="566280"/>
              <a:chOff x="7708680" y="5473440"/>
              <a:chExt cx="564480" cy="566280"/>
            </a:xfrm>
          </p:grpSpPr>
          <p:sp>
            <p:nvSpPr>
              <p:cNvPr id="554" name="Line 30"/>
              <p:cNvSpPr/>
              <p:nvPr/>
            </p:nvSpPr>
            <p:spPr>
              <a:xfrm>
                <a:off x="7708680" y="5473440"/>
                <a:ext cx="48888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55" name="Oval 31"/>
              <p:cNvSpPr/>
              <p:nvPr/>
            </p:nvSpPr>
            <p:spPr>
              <a:xfrm>
                <a:off x="8132760" y="5872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56" name="Group 32"/>
            <p:cNvGrpSpPr/>
            <p:nvPr/>
          </p:nvGrpSpPr>
          <p:grpSpPr>
            <a:xfrm>
              <a:off x="7142040" y="5470200"/>
              <a:ext cx="565200" cy="569520"/>
              <a:chOff x="7142040" y="5470200"/>
              <a:chExt cx="565200" cy="569520"/>
            </a:xfrm>
          </p:grpSpPr>
          <p:sp>
            <p:nvSpPr>
              <p:cNvPr id="557" name="Line 33"/>
              <p:cNvSpPr/>
              <p:nvPr/>
            </p:nvSpPr>
            <p:spPr>
              <a:xfrm flipH="1">
                <a:off x="7218360" y="5470200"/>
                <a:ext cx="488880" cy="4860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58" name="Oval 34"/>
              <p:cNvSpPr/>
              <p:nvPr/>
            </p:nvSpPr>
            <p:spPr>
              <a:xfrm>
                <a:off x="7142040" y="5872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59" name="Group 35"/>
            <p:cNvGrpSpPr/>
            <p:nvPr/>
          </p:nvGrpSpPr>
          <p:grpSpPr>
            <a:xfrm>
              <a:off x="5705280" y="5478120"/>
              <a:ext cx="564480" cy="566280"/>
              <a:chOff x="5705280" y="5478120"/>
              <a:chExt cx="564480" cy="566280"/>
            </a:xfrm>
          </p:grpSpPr>
          <p:sp>
            <p:nvSpPr>
              <p:cNvPr id="560" name="Line 36"/>
              <p:cNvSpPr/>
              <p:nvPr/>
            </p:nvSpPr>
            <p:spPr>
              <a:xfrm>
                <a:off x="5705280" y="5478120"/>
                <a:ext cx="48888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61" name="Oval 37"/>
              <p:cNvSpPr/>
              <p:nvPr/>
            </p:nvSpPr>
            <p:spPr>
              <a:xfrm>
                <a:off x="6129360" y="58770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62" name="Group 38"/>
            <p:cNvGrpSpPr/>
            <p:nvPr/>
          </p:nvGrpSpPr>
          <p:grpSpPr>
            <a:xfrm>
              <a:off x="5138640" y="5475240"/>
              <a:ext cx="565200" cy="569160"/>
              <a:chOff x="5138640" y="5475240"/>
              <a:chExt cx="565200" cy="569160"/>
            </a:xfrm>
          </p:grpSpPr>
          <p:sp>
            <p:nvSpPr>
              <p:cNvPr id="563" name="Line 39"/>
              <p:cNvSpPr/>
              <p:nvPr/>
            </p:nvSpPr>
            <p:spPr>
              <a:xfrm flipH="1">
                <a:off x="5214600" y="5475240"/>
                <a:ext cx="48924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64" name="Oval 40"/>
              <p:cNvSpPr/>
              <p:nvPr/>
            </p:nvSpPr>
            <p:spPr>
              <a:xfrm>
                <a:off x="5138640" y="58770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65" name="Group 41"/>
            <p:cNvGrpSpPr/>
            <p:nvPr/>
          </p:nvGrpSpPr>
          <p:grpSpPr>
            <a:xfrm>
              <a:off x="5634000" y="4983120"/>
              <a:ext cx="1077840" cy="559440"/>
              <a:chOff x="5634000" y="4983120"/>
              <a:chExt cx="1077840" cy="559440"/>
            </a:xfrm>
          </p:grpSpPr>
          <p:sp>
            <p:nvSpPr>
              <p:cNvPr id="566" name="Line 42"/>
              <p:cNvSpPr/>
              <p:nvPr/>
            </p:nvSpPr>
            <p:spPr>
              <a:xfrm flipH="1">
                <a:off x="5703840" y="4983120"/>
                <a:ext cx="1008000" cy="48564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67" name="Oval 43"/>
              <p:cNvSpPr/>
              <p:nvPr/>
            </p:nvSpPr>
            <p:spPr>
              <a:xfrm>
                <a:off x="5634000" y="537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grpSp>
          <p:nvGrpSpPr>
            <p:cNvPr id="568" name="Group 44"/>
            <p:cNvGrpSpPr/>
            <p:nvPr/>
          </p:nvGrpSpPr>
          <p:grpSpPr>
            <a:xfrm>
              <a:off x="6727680" y="4986000"/>
              <a:ext cx="1050120" cy="551880"/>
              <a:chOff x="6727680" y="4986000"/>
              <a:chExt cx="1050120" cy="551880"/>
            </a:xfrm>
          </p:grpSpPr>
          <p:sp>
            <p:nvSpPr>
              <p:cNvPr id="569" name="Line 45"/>
              <p:cNvSpPr/>
              <p:nvPr/>
            </p:nvSpPr>
            <p:spPr>
              <a:xfrm>
                <a:off x="6727680" y="4986000"/>
                <a:ext cx="1008000" cy="484200"/>
              </a:xfrm>
              <a:prstGeom prst="line">
                <a:avLst/>
              </a:prstGeom>
              <a:ln w="28575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570" name="Oval 46"/>
              <p:cNvSpPr/>
              <p:nvPr/>
            </p:nvSpPr>
            <p:spPr>
              <a:xfrm>
                <a:off x="7637400" y="53704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571" name="Oval 47"/>
            <p:cNvSpPr/>
            <p:nvPr/>
          </p:nvSpPr>
          <p:spPr>
            <a:xfrm>
              <a:off x="6648480" y="48830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72" name="Group 48"/>
          <p:cNvGrpSpPr/>
          <p:nvPr/>
        </p:nvGrpSpPr>
        <p:grpSpPr>
          <a:xfrm>
            <a:off x="7711920" y="5476680"/>
            <a:ext cx="564480" cy="565920"/>
            <a:chOff x="7711920" y="5476680"/>
            <a:chExt cx="564480" cy="565920"/>
          </a:xfrm>
        </p:grpSpPr>
        <p:sp>
          <p:nvSpPr>
            <p:cNvPr id="573" name="Line 49"/>
            <p:cNvSpPr/>
            <p:nvPr/>
          </p:nvSpPr>
          <p:spPr>
            <a:xfrm>
              <a:off x="7711920" y="547668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74" name="Oval 50"/>
            <p:cNvSpPr/>
            <p:nvPr/>
          </p:nvSpPr>
          <p:spPr>
            <a:xfrm>
              <a:off x="8136000" y="58752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75" name="Group 51"/>
          <p:cNvGrpSpPr/>
          <p:nvPr/>
        </p:nvGrpSpPr>
        <p:grpSpPr>
          <a:xfrm>
            <a:off x="7145280" y="5473440"/>
            <a:ext cx="565200" cy="569160"/>
            <a:chOff x="7145280" y="5473440"/>
            <a:chExt cx="565200" cy="569160"/>
          </a:xfrm>
        </p:grpSpPr>
        <p:sp>
          <p:nvSpPr>
            <p:cNvPr id="576" name="Line 52"/>
            <p:cNvSpPr/>
            <p:nvPr/>
          </p:nvSpPr>
          <p:spPr>
            <a:xfrm flipH="1">
              <a:off x="7221240" y="5473440"/>
              <a:ext cx="48924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77" name="Oval 53"/>
            <p:cNvSpPr/>
            <p:nvPr/>
          </p:nvSpPr>
          <p:spPr>
            <a:xfrm>
              <a:off x="7145280" y="58752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78" name="Group 54"/>
          <p:cNvGrpSpPr/>
          <p:nvPr/>
        </p:nvGrpSpPr>
        <p:grpSpPr>
          <a:xfrm>
            <a:off x="5708520" y="5481360"/>
            <a:ext cx="564480" cy="566280"/>
            <a:chOff x="5708520" y="5481360"/>
            <a:chExt cx="564480" cy="566280"/>
          </a:xfrm>
        </p:grpSpPr>
        <p:sp>
          <p:nvSpPr>
            <p:cNvPr id="579" name="Line 55"/>
            <p:cNvSpPr/>
            <p:nvPr/>
          </p:nvSpPr>
          <p:spPr>
            <a:xfrm>
              <a:off x="5708520" y="548136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80" name="Oval 56"/>
            <p:cNvSpPr/>
            <p:nvPr/>
          </p:nvSpPr>
          <p:spPr>
            <a:xfrm>
              <a:off x="6132600" y="58802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81" name="Group 57"/>
          <p:cNvGrpSpPr/>
          <p:nvPr/>
        </p:nvGrpSpPr>
        <p:grpSpPr>
          <a:xfrm>
            <a:off x="5141880" y="5478120"/>
            <a:ext cx="564840" cy="569520"/>
            <a:chOff x="5141880" y="5478120"/>
            <a:chExt cx="564840" cy="569520"/>
          </a:xfrm>
        </p:grpSpPr>
        <p:sp>
          <p:nvSpPr>
            <p:cNvPr id="582" name="Line 58"/>
            <p:cNvSpPr/>
            <p:nvPr/>
          </p:nvSpPr>
          <p:spPr>
            <a:xfrm flipH="1">
              <a:off x="5217840" y="5478120"/>
              <a:ext cx="48888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83" name="Oval 59"/>
            <p:cNvSpPr/>
            <p:nvPr/>
          </p:nvSpPr>
          <p:spPr>
            <a:xfrm>
              <a:off x="5141880" y="58802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84" name="Group 60"/>
          <p:cNvGrpSpPr/>
          <p:nvPr/>
        </p:nvGrpSpPr>
        <p:grpSpPr>
          <a:xfrm>
            <a:off x="5637240" y="4986000"/>
            <a:ext cx="1077840" cy="559800"/>
            <a:chOff x="5637240" y="4986000"/>
            <a:chExt cx="1077840" cy="559800"/>
          </a:xfrm>
        </p:grpSpPr>
        <p:sp>
          <p:nvSpPr>
            <p:cNvPr id="585" name="Line 61"/>
            <p:cNvSpPr/>
            <p:nvPr/>
          </p:nvSpPr>
          <p:spPr>
            <a:xfrm flipH="1">
              <a:off x="5706720" y="4986000"/>
              <a:ext cx="100836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86" name="Oval 62"/>
            <p:cNvSpPr/>
            <p:nvPr/>
          </p:nvSpPr>
          <p:spPr>
            <a:xfrm>
              <a:off x="5637240" y="5378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587" name="Group 63"/>
          <p:cNvGrpSpPr/>
          <p:nvPr/>
        </p:nvGrpSpPr>
        <p:grpSpPr>
          <a:xfrm>
            <a:off x="6730920" y="4989240"/>
            <a:ext cx="1050120" cy="551880"/>
            <a:chOff x="6730920" y="4989240"/>
            <a:chExt cx="1050120" cy="551880"/>
          </a:xfrm>
        </p:grpSpPr>
        <p:sp>
          <p:nvSpPr>
            <p:cNvPr id="588" name="Line 64"/>
            <p:cNvSpPr/>
            <p:nvPr/>
          </p:nvSpPr>
          <p:spPr>
            <a:xfrm>
              <a:off x="6730920" y="4989240"/>
              <a:ext cx="100800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589" name="Oval 65"/>
            <p:cNvSpPr/>
            <p:nvPr/>
          </p:nvSpPr>
          <p:spPr>
            <a:xfrm>
              <a:off x="7640640" y="5373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590" name="Oval 66"/>
          <p:cNvSpPr/>
          <p:nvPr/>
        </p:nvSpPr>
        <p:spPr>
          <a:xfrm>
            <a:off x="6651720" y="488628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591" name="Rectangle 67"/>
          <p:cNvSpPr/>
          <p:nvPr/>
        </p:nvSpPr>
        <p:spPr>
          <a:xfrm>
            <a:off x="2644920" y="4921200"/>
            <a:ext cx="3506040" cy="7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Para profundidade = 2 ...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6" dur="indefinite" restart="never" nodeType="tmRoot">
          <p:childTnLst>
            <p:seq>
              <p:cTn id="767" dur="indefinite" nodeType="mainSeq">
                <p:childTnLst>
                  <p:par>
                    <p:cTn id="768" nodeType="clickEffect" fill="hold">
                      <p:stCondLst>
                        <p:cond delay="indefinite"/>
                      </p:stCondLst>
                      <p:childTnLst>
                        <p:par>
                          <p:cTn id="76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77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776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nodeType="afterEffect" fill="hold">
                            <p:stCondLst>
                              <p:cond delay="2500"/>
                            </p:stCondLst>
                            <p:childTnLst>
                              <p:par>
                                <p:cTn id="779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81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nodeType="afterEffect" fill="hold">
                            <p:stCondLst>
                              <p:cond delay="4000"/>
                            </p:stCondLst>
                            <p:childTnLst>
                              <p:par>
                                <p:cTn id="783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85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787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8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nodeType="afterEffect" fill="hold">
                            <p:stCondLst>
                              <p:cond delay="7000"/>
                            </p:stCondLst>
                            <p:childTnLst>
                              <p:par>
                                <p:cTn id="791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93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nodeType="afterEffect" fill="hold">
                            <p:stCondLst>
                              <p:cond delay="8500"/>
                            </p:stCondLst>
                            <p:childTnLst>
                              <p:par>
                                <p:cTn id="795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9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9" nodeType="afterEffect" fill="hold" presetClass="entr" presetID="2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0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1016640" y="204228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profundidade limitada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Complexidade de tempo e de espaço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Necessita armazenar apenas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b.l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nós para um espaço de estados com fator expansão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Similar a da busca em profundidade: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), onde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o limite de profundidade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Em geral, é difícil de prever um bom limite de profundidade antes de se buscar uma solução do problema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Métodos de Busca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é uma das mais poderosas abordagens para resolução de problemas em IA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é um mecanismo de resolução de problemas universal que: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Sistematicamente explora as </a:t>
            </a:r>
            <a:r>
              <a:rPr b="1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alternativas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Encontra a seqüência de </a:t>
            </a:r>
            <a:r>
              <a:rPr b="1" i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passos para uma solução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830880" y="900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1"/>
          <a:stretch/>
        </p:blipFill>
        <p:spPr>
          <a:xfrm>
            <a:off x="1481760" y="1275480"/>
            <a:ext cx="9055080" cy="554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323280" y="1170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760320" y="138384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775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aprofundamento iterativo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Tenta limites com valores crescentes, </a:t>
            </a:r>
            <a:br>
              <a:rPr sz="2400"/>
            </a:b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partindo de zero, até encontrar a </a:t>
            </a:r>
            <a:br>
              <a:rPr sz="2400"/>
            </a:b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primeira solução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fixa profundidade =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executa busca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não chegou a um objetivo, recomeça </a:t>
            </a:r>
            <a:br>
              <a:rPr sz="2000"/>
            </a:b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com profundidade =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 + n </a:t>
            </a:r>
            <a:br>
              <a:rPr sz="2000"/>
            </a:b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(n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qualquer)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1 e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 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1, é igual à busca em </a:t>
            </a:r>
            <a:br>
              <a:rPr sz="2400"/>
            </a:b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largura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Combina as vantagens de busca </a:t>
            </a:r>
            <a:br>
              <a:rPr sz="2400"/>
            </a:b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em largura com busca em </a:t>
            </a:r>
            <a:br>
              <a:rPr sz="2400"/>
            </a:b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profundidade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ótima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 completa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Rectangle 4"/>
          <p:cNvSpPr/>
          <p:nvPr/>
        </p:nvSpPr>
        <p:spPr>
          <a:xfrm>
            <a:off x="8209080" y="1303200"/>
            <a:ext cx="123912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Limite = 0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99" name="Group 5"/>
          <p:cNvGrpSpPr/>
          <p:nvPr/>
        </p:nvGrpSpPr>
        <p:grpSpPr>
          <a:xfrm>
            <a:off x="9016920" y="5634000"/>
            <a:ext cx="328680" cy="531000"/>
            <a:chOff x="9016920" y="5634000"/>
            <a:chExt cx="328680" cy="531000"/>
          </a:xfrm>
        </p:grpSpPr>
        <p:sp>
          <p:nvSpPr>
            <p:cNvPr id="600" name="Line 6"/>
            <p:cNvSpPr/>
            <p:nvPr/>
          </p:nvSpPr>
          <p:spPr>
            <a:xfrm flipH="1">
              <a:off x="9092880" y="5634000"/>
              <a:ext cx="25272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01" name="Oval 7"/>
            <p:cNvSpPr/>
            <p:nvPr/>
          </p:nvSpPr>
          <p:spPr>
            <a:xfrm>
              <a:off x="901692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02" name="Group 8"/>
          <p:cNvGrpSpPr/>
          <p:nvPr/>
        </p:nvGrpSpPr>
        <p:grpSpPr>
          <a:xfrm>
            <a:off x="9345600" y="5635440"/>
            <a:ext cx="289800" cy="529560"/>
            <a:chOff x="9345600" y="5635440"/>
            <a:chExt cx="289800" cy="529560"/>
          </a:xfrm>
        </p:grpSpPr>
        <p:sp>
          <p:nvSpPr>
            <p:cNvPr id="603" name="Line 9"/>
            <p:cNvSpPr/>
            <p:nvPr/>
          </p:nvSpPr>
          <p:spPr>
            <a:xfrm>
              <a:off x="9345600" y="563544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04" name="Oval 10"/>
            <p:cNvSpPr/>
            <p:nvPr/>
          </p:nvSpPr>
          <p:spPr>
            <a:xfrm>
              <a:off x="949500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05" name="Group 11"/>
          <p:cNvGrpSpPr/>
          <p:nvPr/>
        </p:nvGrpSpPr>
        <p:grpSpPr>
          <a:xfrm>
            <a:off x="9995040" y="5634000"/>
            <a:ext cx="328320" cy="531000"/>
            <a:chOff x="9995040" y="5634000"/>
            <a:chExt cx="328320" cy="531000"/>
          </a:xfrm>
        </p:grpSpPr>
        <p:sp>
          <p:nvSpPr>
            <p:cNvPr id="606" name="Line 12"/>
            <p:cNvSpPr/>
            <p:nvPr/>
          </p:nvSpPr>
          <p:spPr>
            <a:xfrm flipH="1">
              <a:off x="10071000" y="563400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07" name="Oval 13"/>
            <p:cNvSpPr/>
            <p:nvPr/>
          </p:nvSpPr>
          <p:spPr>
            <a:xfrm>
              <a:off x="999504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08" name="Group 14"/>
          <p:cNvGrpSpPr/>
          <p:nvPr/>
        </p:nvGrpSpPr>
        <p:grpSpPr>
          <a:xfrm>
            <a:off x="10323360" y="5635440"/>
            <a:ext cx="289800" cy="529560"/>
            <a:chOff x="10323360" y="5635440"/>
            <a:chExt cx="289800" cy="529560"/>
          </a:xfrm>
        </p:grpSpPr>
        <p:sp>
          <p:nvSpPr>
            <p:cNvPr id="609" name="Line 15"/>
            <p:cNvSpPr/>
            <p:nvPr/>
          </p:nvSpPr>
          <p:spPr>
            <a:xfrm>
              <a:off x="10323360" y="563544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10" name="Oval 16"/>
            <p:cNvSpPr/>
            <p:nvPr/>
          </p:nvSpPr>
          <p:spPr>
            <a:xfrm>
              <a:off x="1047276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11" name="Group 17"/>
          <p:cNvGrpSpPr/>
          <p:nvPr/>
        </p:nvGrpSpPr>
        <p:grpSpPr>
          <a:xfrm>
            <a:off x="6988320" y="5634000"/>
            <a:ext cx="328320" cy="531000"/>
            <a:chOff x="6988320" y="5634000"/>
            <a:chExt cx="328320" cy="531000"/>
          </a:xfrm>
        </p:grpSpPr>
        <p:sp>
          <p:nvSpPr>
            <p:cNvPr id="612" name="Line 18"/>
            <p:cNvSpPr/>
            <p:nvPr/>
          </p:nvSpPr>
          <p:spPr>
            <a:xfrm flipH="1">
              <a:off x="7064280" y="563400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13" name="Oval 19"/>
            <p:cNvSpPr/>
            <p:nvPr/>
          </p:nvSpPr>
          <p:spPr>
            <a:xfrm>
              <a:off x="698832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14" name="Group 20"/>
          <p:cNvGrpSpPr/>
          <p:nvPr/>
        </p:nvGrpSpPr>
        <p:grpSpPr>
          <a:xfrm>
            <a:off x="7316640" y="5635440"/>
            <a:ext cx="289800" cy="529560"/>
            <a:chOff x="7316640" y="5635440"/>
            <a:chExt cx="289800" cy="529560"/>
          </a:xfrm>
        </p:grpSpPr>
        <p:sp>
          <p:nvSpPr>
            <p:cNvPr id="615" name="Line 21"/>
            <p:cNvSpPr/>
            <p:nvPr/>
          </p:nvSpPr>
          <p:spPr>
            <a:xfrm>
              <a:off x="7316640" y="5635440"/>
              <a:ext cx="252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16" name="Oval 22"/>
            <p:cNvSpPr/>
            <p:nvPr/>
          </p:nvSpPr>
          <p:spPr>
            <a:xfrm>
              <a:off x="746604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17" name="Group 23"/>
          <p:cNvGrpSpPr/>
          <p:nvPr/>
        </p:nvGrpSpPr>
        <p:grpSpPr>
          <a:xfrm>
            <a:off x="7989840" y="5634000"/>
            <a:ext cx="328320" cy="531000"/>
            <a:chOff x="7989840" y="5634000"/>
            <a:chExt cx="328320" cy="531000"/>
          </a:xfrm>
        </p:grpSpPr>
        <p:sp>
          <p:nvSpPr>
            <p:cNvPr id="618" name="Line 24"/>
            <p:cNvSpPr/>
            <p:nvPr/>
          </p:nvSpPr>
          <p:spPr>
            <a:xfrm flipH="1">
              <a:off x="8065800" y="5634000"/>
              <a:ext cx="25236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19" name="Oval 25"/>
            <p:cNvSpPr/>
            <p:nvPr/>
          </p:nvSpPr>
          <p:spPr>
            <a:xfrm>
              <a:off x="798984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20" name="Group 26"/>
          <p:cNvGrpSpPr/>
          <p:nvPr/>
        </p:nvGrpSpPr>
        <p:grpSpPr>
          <a:xfrm>
            <a:off x="8318160" y="5635440"/>
            <a:ext cx="289800" cy="529560"/>
            <a:chOff x="8318160" y="5635440"/>
            <a:chExt cx="289800" cy="529560"/>
          </a:xfrm>
        </p:grpSpPr>
        <p:sp>
          <p:nvSpPr>
            <p:cNvPr id="621" name="Line 27"/>
            <p:cNvSpPr/>
            <p:nvPr/>
          </p:nvSpPr>
          <p:spPr>
            <a:xfrm>
              <a:off x="8318160" y="5635440"/>
              <a:ext cx="25272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22" name="Oval 28"/>
            <p:cNvSpPr/>
            <p:nvPr/>
          </p:nvSpPr>
          <p:spPr>
            <a:xfrm>
              <a:off x="8467560" y="5997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23" name="Group 29"/>
          <p:cNvGrpSpPr/>
          <p:nvPr/>
        </p:nvGrpSpPr>
        <p:grpSpPr>
          <a:xfrm>
            <a:off x="9821520" y="5148000"/>
            <a:ext cx="564480" cy="566280"/>
            <a:chOff x="9821520" y="5148000"/>
            <a:chExt cx="564480" cy="566280"/>
          </a:xfrm>
        </p:grpSpPr>
        <p:sp>
          <p:nvSpPr>
            <p:cNvPr id="624" name="Line 30"/>
            <p:cNvSpPr/>
            <p:nvPr/>
          </p:nvSpPr>
          <p:spPr>
            <a:xfrm>
              <a:off x="9821520" y="5148000"/>
              <a:ext cx="48924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25" name="Oval 31"/>
            <p:cNvSpPr/>
            <p:nvPr/>
          </p:nvSpPr>
          <p:spPr>
            <a:xfrm>
              <a:off x="10245600" y="5546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26" name="Group 32"/>
          <p:cNvGrpSpPr/>
          <p:nvPr/>
        </p:nvGrpSpPr>
        <p:grpSpPr>
          <a:xfrm>
            <a:off x="9255240" y="5144760"/>
            <a:ext cx="564840" cy="569520"/>
            <a:chOff x="9255240" y="5144760"/>
            <a:chExt cx="564840" cy="569520"/>
          </a:xfrm>
        </p:grpSpPr>
        <p:sp>
          <p:nvSpPr>
            <p:cNvPr id="627" name="Line 33"/>
            <p:cNvSpPr/>
            <p:nvPr/>
          </p:nvSpPr>
          <p:spPr>
            <a:xfrm flipH="1">
              <a:off x="9331200" y="5144760"/>
              <a:ext cx="48888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28" name="Oval 34"/>
            <p:cNvSpPr/>
            <p:nvPr/>
          </p:nvSpPr>
          <p:spPr>
            <a:xfrm>
              <a:off x="9255240" y="5546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29" name="Group 35"/>
          <p:cNvGrpSpPr/>
          <p:nvPr/>
        </p:nvGrpSpPr>
        <p:grpSpPr>
          <a:xfrm>
            <a:off x="7818120" y="5152680"/>
            <a:ext cx="564480" cy="566280"/>
            <a:chOff x="7818120" y="5152680"/>
            <a:chExt cx="564480" cy="566280"/>
          </a:xfrm>
        </p:grpSpPr>
        <p:sp>
          <p:nvSpPr>
            <p:cNvPr id="630" name="Line 36"/>
            <p:cNvSpPr/>
            <p:nvPr/>
          </p:nvSpPr>
          <p:spPr>
            <a:xfrm>
              <a:off x="7818120" y="5152680"/>
              <a:ext cx="48924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31" name="Oval 37"/>
            <p:cNvSpPr/>
            <p:nvPr/>
          </p:nvSpPr>
          <p:spPr>
            <a:xfrm>
              <a:off x="8242200" y="55515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32" name="Group 38"/>
          <p:cNvGrpSpPr/>
          <p:nvPr/>
        </p:nvGrpSpPr>
        <p:grpSpPr>
          <a:xfrm>
            <a:off x="7251840" y="5149800"/>
            <a:ext cx="564840" cy="569160"/>
            <a:chOff x="7251840" y="5149800"/>
            <a:chExt cx="564840" cy="569160"/>
          </a:xfrm>
        </p:grpSpPr>
        <p:sp>
          <p:nvSpPr>
            <p:cNvPr id="633" name="Line 39"/>
            <p:cNvSpPr/>
            <p:nvPr/>
          </p:nvSpPr>
          <p:spPr>
            <a:xfrm flipH="1">
              <a:off x="7327800" y="5149800"/>
              <a:ext cx="48888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34" name="Oval 40"/>
            <p:cNvSpPr/>
            <p:nvPr/>
          </p:nvSpPr>
          <p:spPr>
            <a:xfrm>
              <a:off x="7251840" y="55515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35" name="Group 41"/>
          <p:cNvGrpSpPr/>
          <p:nvPr/>
        </p:nvGrpSpPr>
        <p:grpSpPr>
          <a:xfrm>
            <a:off x="7746840" y="4657680"/>
            <a:ext cx="1077840" cy="559440"/>
            <a:chOff x="7746840" y="4657680"/>
            <a:chExt cx="1077840" cy="559440"/>
          </a:xfrm>
        </p:grpSpPr>
        <p:sp>
          <p:nvSpPr>
            <p:cNvPr id="636" name="Line 42"/>
            <p:cNvSpPr/>
            <p:nvPr/>
          </p:nvSpPr>
          <p:spPr>
            <a:xfrm flipH="1">
              <a:off x="7816680" y="4657680"/>
              <a:ext cx="100800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37" name="Oval 43"/>
            <p:cNvSpPr/>
            <p:nvPr/>
          </p:nvSpPr>
          <p:spPr>
            <a:xfrm>
              <a:off x="7746840" y="5049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38" name="Group 44"/>
          <p:cNvGrpSpPr/>
          <p:nvPr/>
        </p:nvGrpSpPr>
        <p:grpSpPr>
          <a:xfrm>
            <a:off x="8840520" y="4660560"/>
            <a:ext cx="1050480" cy="551880"/>
            <a:chOff x="8840520" y="4660560"/>
            <a:chExt cx="1050480" cy="551880"/>
          </a:xfrm>
        </p:grpSpPr>
        <p:sp>
          <p:nvSpPr>
            <p:cNvPr id="639" name="Line 45"/>
            <p:cNvSpPr/>
            <p:nvPr/>
          </p:nvSpPr>
          <p:spPr>
            <a:xfrm>
              <a:off x="8840520" y="4660560"/>
              <a:ext cx="100800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40" name="Oval 46"/>
            <p:cNvSpPr/>
            <p:nvPr/>
          </p:nvSpPr>
          <p:spPr>
            <a:xfrm>
              <a:off x="9750600" y="50450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641" name="Oval 47"/>
          <p:cNvSpPr/>
          <p:nvPr/>
        </p:nvSpPr>
        <p:spPr>
          <a:xfrm>
            <a:off x="8761320" y="455760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642" name="Rectangle 48"/>
          <p:cNvSpPr/>
          <p:nvPr/>
        </p:nvSpPr>
        <p:spPr>
          <a:xfrm>
            <a:off x="8209080" y="1787400"/>
            <a:ext cx="123912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Limite = 1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Rectangle 49"/>
          <p:cNvSpPr/>
          <p:nvPr/>
        </p:nvSpPr>
        <p:spPr>
          <a:xfrm>
            <a:off x="8209080" y="2720880"/>
            <a:ext cx="123912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Limite = 2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Rectangle 50"/>
          <p:cNvSpPr/>
          <p:nvPr/>
        </p:nvSpPr>
        <p:spPr>
          <a:xfrm>
            <a:off x="8209080" y="6330960"/>
            <a:ext cx="123912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3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3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3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.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45" name="Group 51"/>
          <p:cNvGrpSpPr/>
          <p:nvPr/>
        </p:nvGrpSpPr>
        <p:grpSpPr>
          <a:xfrm>
            <a:off x="9826560" y="3643200"/>
            <a:ext cx="564480" cy="565920"/>
            <a:chOff x="9826560" y="3643200"/>
            <a:chExt cx="564480" cy="565920"/>
          </a:xfrm>
        </p:grpSpPr>
        <p:sp>
          <p:nvSpPr>
            <p:cNvPr id="646" name="Line 52"/>
            <p:cNvSpPr/>
            <p:nvPr/>
          </p:nvSpPr>
          <p:spPr>
            <a:xfrm>
              <a:off x="9826560" y="364320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47" name="Oval 53"/>
            <p:cNvSpPr/>
            <p:nvPr/>
          </p:nvSpPr>
          <p:spPr>
            <a:xfrm>
              <a:off x="10250640" y="4041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48" name="Group 54"/>
          <p:cNvGrpSpPr/>
          <p:nvPr/>
        </p:nvGrpSpPr>
        <p:grpSpPr>
          <a:xfrm>
            <a:off x="9259920" y="3639960"/>
            <a:ext cx="564840" cy="569160"/>
            <a:chOff x="9259920" y="3639960"/>
            <a:chExt cx="564840" cy="569160"/>
          </a:xfrm>
        </p:grpSpPr>
        <p:sp>
          <p:nvSpPr>
            <p:cNvPr id="649" name="Line 55"/>
            <p:cNvSpPr/>
            <p:nvPr/>
          </p:nvSpPr>
          <p:spPr>
            <a:xfrm flipH="1">
              <a:off x="9335880" y="3639960"/>
              <a:ext cx="488880" cy="4856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50" name="Oval 56"/>
            <p:cNvSpPr/>
            <p:nvPr/>
          </p:nvSpPr>
          <p:spPr>
            <a:xfrm>
              <a:off x="9259920" y="4041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51" name="Group 57"/>
          <p:cNvGrpSpPr/>
          <p:nvPr/>
        </p:nvGrpSpPr>
        <p:grpSpPr>
          <a:xfrm>
            <a:off x="7823160" y="3647880"/>
            <a:ext cx="564480" cy="565920"/>
            <a:chOff x="7823160" y="3647880"/>
            <a:chExt cx="564480" cy="565920"/>
          </a:xfrm>
        </p:grpSpPr>
        <p:sp>
          <p:nvSpPr>
            <p:cNvPr id="652" name="Line 58"/>
            <p:cNvSpPr/>
            <p:nvPr/>
          </p:nvSpPr>
          <p:spPr>
            <a:xfrm>
              <a:off x="7823160" y="3647880"/>
              <a:ext cx="48888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53" name="Oval 59"/>
            <p:cNvSpPr/>
            <p:nvPr/>
          </p:nvSpPr>
          <p:spPr>
            <a:xfrm>
              <a:off x="8247240" y="4046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54" name="Group 60"/>
          <p:cNvGrpSpPr/>
          <p:nvPr/>
        </p:nvGrpSpPr>
        <p:grpSpPr>
          <a:xfrm>
            <a:off x="7256520" y="3644640"/>
            <a:ext cx="564840" cy="569160"/>
            <a:chOff x="7256520" y="3644640"/>
            <a:chExt cx="564840" cy="569160"/>
          </a:xfrm>
        </p:grpSpPr>
        <p:sp>
          <p:nvSpPr>
            <p:cNvPr id="655" name="Line 61"/>
            <p:cNvSpPr/>
            <p:nvPr/>
          </p:nvSpPr>
          <p:spPr>
            <a:xfrm flipH="1">
              <a:off x="7332480" y="3644640"/>
              <a:ext cx="48888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56" name="Oval 62"/>
            <p:cNvSpPr/>
            <p:nvPr/>
          </p:nvSpPr>
          <p:spPr>
            <a:xfrm>
              <a:off x="7256520" y="4046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57" name="Group 63"/>
          <p:cNvGrpSpPr/>
          <p:nvPr/>
        </p:nvGrpSpPr>
        <p:grpSpPr>
          <a:xfrm>
            <a:off x="7751880" y="3152520"/>
            <a:ext cx="1077480" cy="559800"/>
            <a:chOff x="7751880" y="3152520"/>
            <a:chExt cx="1077480" cy="559800"/>
          </a:xfrm>
        </p:grpSpPr>
        <p:sp>
          <p:nvSpPr>
            <p:cNvPr id="658" name="Line 64"/>
            <p:cNvSpPr/>
            <p:nvPr/>
          </p:nvSpPr>
          <p:spPr>
            <a:xfrm flipH="1">
              <a:off x="7821360" y="3152520"/>
              <a:ext cx="100800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59" name="Oval 65"/>
            <p:cNvSpPr/>
            <p:nvPr/>
          </p:nvSpPr>
          <p:spPr>
            <a:xfrm>
              <a:off x="7751880" y="35449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60" name="Group 66"/>
          <p:cNvGrpSpPr/>
          <p:nvPr/>
        </p:nvGrpSpPr>
        <p:grpSpPr>
          <a:xfrm>
            <a:off x="8845200" y="3155760"/>
            <a:ext cx="1050480" cy="551880"/>
            <a:chOff x="8845200" y="3155760"/>
            <a:chExt cx="1050480" cy="551880"/>
          </a:xfrm>
        </p:grpSpPr>
        <p:sp>
          <p:nvSpPr>
            <p:cNvPr id="661" name="Line 67"/>
            <p:cNvSpPr/>
            <p:nvPr/>
          </p:nvSpPr>
          <p:spPr>
            <a:xfrm>
              <a:off x="8845200" y="3155760"/>
              <a:ext cx="100836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62" name="Oval 68"/>
            <p:cNvSpPr/>
            <p:nvPr/>
          </p:nvSpPr>
          <p:spPr>
            <a:xfrm>
              <a:off x="9755280" y="35402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663" name="Oval 69"/>
          <p:cNvSpPr/>
          <p:nvPr/>
        </p:nvSpPr>
        <p:spPr>
          <a:xfrm>
            <a:off x="8766000" y="305280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664" name="Group 70"/>
          <p:cNvGrpSpPr/>
          <p:nvPr/>
        </p:nvGrpSpPr>
        <p:grpSpPr>
          <a:xfrm>
            <a:off x="7756560" y="2184120"/>
            <a:ext cx="1077840" cy="559800"/>
            <a:chOff x="7756560" y="2184120"/>
            <a:chExt cx="1077840" cy="559800"/>
          </a:xfrm>
        </p:grpSpPr>
        <p:sp>
          <p:nvSpPr>
            <p:cNvPr id="665" name="Line 71"/>
            <p:cNvSpPr/>
            <p:nvPr/>
          </p:nvSpPr>
          <p:spPr>
            <a:xfrm flipH="1">
              <a:off x="7826040" y="2184120"/>
              <a:ext cx="1008360" cy="4860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66" name="Oval 72"/>
            <p:cNvSpPr/>
            <p:nvPr/>
          </p:nvSpPr>
          <p:spPr>
            <a:xfrm>
              <a:off x="7756560" y="25765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667" name="Group 73"/>
          <p:cNvGrpSpPr/>
          <p:nvPr/>
        </p:nvGrpSpPr>
        <p:grpSpPr>
          <a:xfrm>
            <a:off x="8850240" y="2187360"/>
            <a:ext cx="1050120" cy="551880"/>
            <a:chOff x="8850240" y="2187360"/>
            <a:chExt cx="1050120" cy="551880"/>
          </a:xfrm>
        </p:grpSpPr>
        <p:sp>
          <p:nvSpPr>
            <p:cNvPr id="668" name="Line 74"/>
            <p:cNvSpPr/>
            <p:nvPr/>
          </p:nvSpPr>
          <p:spPr>
            <a:xfrm>
              <a:off x="8850240" y="2187360"/>
              <a:ext cx="1008000" cy="4842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669" name="Oval 75"/>
            <p:cNvSpPr/>
            <p:nvPr/>
          </p:nvSpPr>
          <p:spPr>
            <a:xfrm>
              <a:off x="9759960" y="2571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670" name="Oval 76"/>
          <p:cNvSpPr/>
          <p:nvPr/>
        </p:nvSpPr>
        <p:spPr>
          <a:xfrm>
            <a:off x="8771040" y="208440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671" name="Oval 77"/>
          <p:cNvSpPr/>
          <p:nvPr/>
        </p:nvSpPr>
        <p:spPr>
          <a:xfrm>
            <a:off x="8763120" y="1604880"/>
            <a:ext cx="140400" cy="167400"/>
          </a:xfrm>
          <a:prstGeom prst="ellipse">
            <a:avLst/>
          </a:prstGeom>
          <a:solidFill>
            <a:srgbClr val="b2b2b2"/>
          </a:solidFill>
          <a:ln w="9525">
            <a:solidFill>
              <a:srgbClr val="2e495e"/>
            </a:solidFill>
            <a:round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sp>
        <p:nvSpPr>
          <p:cNvPr id="672" name="Rectangle 78"/>
          <p:cNvSpPr/>
          <p:nvPr/>
        </p:nvSpPr>
        <p:spPr>
          <a:xfrm>
            <a:off x="8209080" y="4260960"/>
            <a:ext cx="1239120" cy="4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pt-BR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Limite = 3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2" dur="indefinite" restart="never" nodeType="tmRoot">
          <p:childTnLst>
            <p:seq>
              <p:cTn id="803" dur="indefinite" nodeType="mainSeq">
                <p:childTnLst>
                  <p:par>
                    <p:cTn id="804" nodeType="clickEffect" fill="hold">
                      <p:stCondLst>
                        <p:cond delay="indefinite"/>
                      </p:stCondLst>
                      <p:childTnLst>
                        <p:par>
                          <p:cTn id="80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80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nodeType="afterEffect" fill="hold">
                            <p:stCondLst>
                              <p:cond delay="2000"/>
                            </p:stCondLst>
                            <p:childTnLst>
                              <p:par>
                                <p:cTn id="812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nodeType="afterEffect" fill="hold">
                            <p:stCondLst>
                              <p:cond delay="3500"/>
                            </p:stCondLst>
                            <p:childTnLst>
                              <p:par>
                                <p:cTn id="815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7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81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2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1" nodeType="afterEffect" fill="hold">
                            <p:stCondLst>
                              <p:cond delay="5500"/>
                            </p:stCondLst>
                            <p:childTnLst>
                              <p:par>
                                <p:cTn id="82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24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5" nodeType="afterEffect" fill="hold">
                            <p:stCondLst>
                              <p:cond delay="6000"/>
                            </p:stCondLst>
                            <p:childTnLst>
                              <p:par>
                                <p:cTn id="826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nodeType="afterEffect" fill="hold">
                            <p:stCondLst>
                              <p:cond delay="7500"/>
                            </p:stCondLst>
                            <p:childTnLst>
                              <p:par>
                                <p:cTn id="82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nodeType="afterEffect" fill="hold">
                            <p:stCondLst>
                              <p:cond delay="9000"/>
                            </p:stCondLst>
                            <p:childTnLst>
                              <p:par>
                                <p:cTn id="83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34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nodeType="afterEffect" fill="hold">
                            <p:stCondLst>
                              <p:cond delay="9500"/>
                            </p:stCondLst>
                            <p:childTnLst>
                              <p:par>
                                <p:cTn id="83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38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42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nodeType="afterEffect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46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nodeType="afterEffect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5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nodeType="afterEffect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5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nodeType="afterEffect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6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8" nodeType="afterEffect" fill="hold">
                            <p:stCondLst>
                              <p:cond delay="13500"/>
                            </p:stCondLst>
                            <p:childTnLst>
                              <p:par>
                                <p:cTn id="85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nodeType="afterEffect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6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5" nodeType="afterEffect" fill="hold">
                            <p:stCondLst>
                              <p:cond delay="15500"/>
                            </p:stCondLst>
                            <p:childTnLst>
                              <p:par>
                                <p:cTn id="86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68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9" nodeType="afterEffect" fill="hold">
                            <p:stCondLst>
                              <p:cond delay="16000"/>
                            </p:stCondLst>
                            <p:childTnLst>
                              <p:par>
                                <p:cTn id="87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72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nodeType="afterEffect" fill="hold">
                            <p:stCondLst>
                              <p:cond delay="16500"/>
                            </p:stCondLst>
                            <p:childTnLst>
                              <p:par>
                                <p:cTn id="87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7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7" nodeType="afterEffect" fill="hold">
                            <p:stCondLst>
                              <p:cond delay="17000"/>
                            </p:stCondLst>
                            <p:childTnLst>
                              <p:par>
                                <p:cTn id="87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80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1" nodeType="afterEffect" fill="hold">
                            <p:stCondLst>
                              <p:cond delay="17500"/>
                            </p:stCondLst>
                            <p:childTnLst>
                              <p:par>
                                <p:cTn id="88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84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5" nodeType="afterEffect" fill="hold">
                            <p:stCondLst>
                              <p:cond delay="18000"/>
                            </p:stCondLst>
                            <p:childTnLst>
                              <p:par>
                                <p:cTn id="88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8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nodeType="afterEffect" fill="hold">
                            <p:stCondLst>
                              <p:cond delay="18500"/>
                            </p:stCondLst>
                            <p:childTnLst>
                              <p:par>
                                <p:cTn id="89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9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nodeType="afterEffect" fill="hold">
                            <p:stCondLst>
                              <p:cond delay="19000"/>
                            </p:stCondLst>
                            <p:childTnLst>
                              <p:par>
                                <p:cTn id="89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896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" nodeType="afterEffect" fill="hold">
                            <p:stCondLst>
                              <p:cond delay="19500"/>
                            </p:stCondLst>
                            <p:childTnLst>
                              <p:par>
                                <p:cTn id="89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0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nodeType="afterEffect" fill="hold">
                            <p:stCondLst>
                              <p:cond delay="20000"/>
                            </p:stCondLst>
                            <p:childTnLst>
                              <p:par>
                                <p:cTn id="9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0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5" nodeType="afterEffect" fill="hold">
                            <p:stCondLst>
                              <p:cond delay="20500"/>
                            </p:stCondLst>
                            <p:childTnLst>
                              <p:par>
                                <p:cTn id="90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0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9" nodeType="afterEffect" fill="hold">
                            <p:stCondLst>
                              <p:cond delay="21000"/>
                            </p:stCondLst>
                            <p:childTnLst>
                              <p:par>
                                <p:cTn id="91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1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3" nodeType="afterEffect" fill="hold">
                            <p:stCondLst>
                              <p:cond delay="21500"/>
                            </p:stCondLst>
                            <p:childTnLst>
                              <p:par>
                                <p:cTn id="91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16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7" nodeType="afterEffect" fill="hold">
                            <p:stCondLst>
                              <p:cond delay="22000"/>
                            </p:stCondLst>
                            <p:childTnLst>
                              <p:par>
                                <p:cTn id="91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nodeType="afterEffect" fill="hold">
                            <p:stCondLst>
                              <p:cond delay="22500"/>
                            </p:stCondLst>
                            <p:childTnLst>
                              <p:par>
                                <p:cTn id="92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nodeType="afterEffect" fill="hold">
                            <p:stCondLst>
                              <p:cond delay="23000"/>
                            </p:stCondLst>
                            <p:childTnLst>
                              <p:par>
                                <p:cTn id="92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830880" y="900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4" name="Picture 1" descr=""/>
          <p:cNvPicPr/>
          <p:nvPr/>
        </p:nvPicPr>
        <p:blipFill>
          <a:blip r:embed="rId1"/>
          <a:stretch/>
        </p:blipFill>
        <p:spPr>
          <a:xfrm>
            <a:off x="476280" y="1175040"/>
            <a:ext cx="10497960" cy="567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830880" y="900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1034280" y="183816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lnSpcReduction="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aprofundamento iterativo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Complexidade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Fator de expansão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1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 b + 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...+ 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d-2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d-1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pt-BR" sz="2000" strike="noStrike" u="sng" baseline="30000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expansões: 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+1).1 + 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).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 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-1).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 ... + 3.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-2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+ 2.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-1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+ 1.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memória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b.d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necessita armazenar apenas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b.d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nós para um espaço de estados com fator de expansão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limite de profundidade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tempo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4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Bons resultados quando o espaço de estados é grande e a profundidade desconhecida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830880" y="900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8" name="Picture 2" descr=""/>
          <p:cNvPicPr/>
          <p:nvPr/>
        </p:nvPicPr>
        <p:blipFill>
          <a:blip r:embed="rId1"/>
          <a:stretch/>
        </p:blipFill>
        <p:spPr>
          <a:xfrm>
            <a:off x="371880" y="1153080"/>
            <a:ext cx="10324440" cy="560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roup 434"/>
          <p:cNvGrpSpPr/>
          <p:nvPr/>
        </p:nvGrpSpPr>
        <p:grpSpPr>
          <a:xfrm>
            <a:off x="2847960" y="3063960"/>
            <a:ext cx="7005960" cy="3018600"/>
            <a:chOff x="2847960" y="3063960"/>
            <a:chExt cx="7005960" cy="3018600"/>
          </a:xfrm>
        </p:grpSpPr>
        <p:grpSp>
          <p:nvGrpSpPr>
            <p:cNvPr id="680" name="Group 431"/>
            <p:cNvGrpSpPr/>
            <p:nvPr/>
          </p:nvGrpSpPr>
          <p:grpSpPr>
            <a:xfrm>
              <a:off x="3819600" y="3063960"/>
              <a:ext cx="5063040" cy="3018600"/>
              <a:chOff x="3819600" y="3063960"/>
              <a:chExt cx="5063040" cy="3018600"/>
            </a:xfrm>
          </p:grpSpPr>
          <p:sp>
            <p:nvSpPr>
              <p:cNvPr id="681" name="Oval 134"/>
              <p:cNvSpPr/>
              <p:nvPr/>
            </p:nvSpPr>
            <p:spPr>
              <a:xfrm>
                <a:off x="3819600" y="5099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2" name="Oval 135"/>
              <p:cNvSpPr/>
              <p:nvPr/>
            </p:nvSpPr>
            <p:spPr>
              <a:xfrm>
                <a:off x="3819600" y="55069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3" name="Oval 136"/>
              <p:cNvSpPr/>
              <p:nvPr/>
            </p:nvSpPr>
            <p:spPr>
              <a:xfrm>
                <a:off x="3819600" y="591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4" name="Oval 137"/>
              <p:cNvSpPr/>
              <p:nvPr/>
            </p:nvSpPr>
            <p:spPr>
              <a:xfrm>
                <a:off x="3819600" y="3063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5" name="Oval 138"/>
              <p:cNvSpPr/>
              <p:nvPr/>
            </p:nvSpPr>
            <p:spPr>
              <a:xfrm>
                <a:off x="3819600" y="34704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6" name="Oval 139"/>
              <p:cNvSpPr/>
              <p:nvPr/>
            </p:nvSpPr>
            <p:spPr>
              <a:xfrm>
                <a:off x="3819600" y="38782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7" name="Oval 141"/>
              <p:cNvSpPr/>
              <p:nvPr/>
            </p:nvSpPr>
            <p:spPr>
              <a:xfrm>
                <a:off x="3819600" y="46926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8" name="Oval 152"/>
              <p:cNvSpPr/>
              <p:nvPr/>
            </p:nvSpPr>
            <p:spPr>
              <a:xfrm>
                <a:off x="5459400" y="5099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89" name="Oval 153"/>
              <p:cNvSpPr/>
              <p:nvPr/>
            </p:nvSpPr>
            <p:spPr>
              <a:xfrm>
                <a:off x="5459400" y="55069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0" name="Oval 154"/>
              <p:cNvSpPr/>
              <p:nvPr/>
            </p:nvSpPr>
            <p:spPr>
              <a:xfrm>
                <a:off x="5459400" y="591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1" name="Oval 155"/>
              <p:cNvSpPr/>
              <p:nvPr/>
            </p:nvSpPr>
            <p:spPr>
              <a:xfrm>
                <a:off x="5459400" y="3063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2" name="Oval 156"/>
              <p:cNvSpPr/>
              <p:nvPr/>
            </p:nvSpPr>
            <p:spPr>
              <a:xfrm>
                <a:off x="5459400" y="34704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3" name="Oval 157"/>
              <p:cNvSpPr/>
              <p:nvPr/>
            </p:nvSpPr>
            <p:spPr>
              <a:xfrm>
                <a:off x="5459400" y="38782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4" name="Oval 158"/>
              <p:cNvSpPr/>
              <p:nvPr/>
            </p:nvSpPr>
            <p:spPr>
              <a:xfrm>
                <a:off x="5459400" y="42847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5" name="Oval 159"/>
              <p:cNvSpPr/>
              <p:nvPr/>
            </p:nvSpPr>
            <p:spPr>
              <a:xfrm>
                <a:off x="5459400" y="46926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6" name="Oval 170"/>
              <p:cNvSpPr/>
              <p:nvPr/>
            </p:nvSpPr>
            <p:spPr>
              <a:xfrm>
                <a:off x="7101000" y="5099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7" name="Oval 171"/>
              <p:cNvSpPr/>
              <p:nvPr/>
            </p:nvSpPr>
            <p:spPr>
              <a:xfrm>
                <a:off x="7101000" y="55069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8" name="Oval 172"/>
              <p:cNvSpPr/>
              <p:nvPr/>
            </p:nvSpPr>
            <p:spPr>
              <a:xfrm>
                <a:off x="7101000" y="591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699" name="Oval 173"/>
              <p:cNvSpPr/>
              <p:nvPr/>
            </p:nvSpPr>
            <p:spPr>
              <a:xfrm>
                <a:off x="7101000" y="3063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0" name="Oval 174"/>
              <p:cNvSpPr/>
              <p:nvPr/>
            </p:nvSpPr>
            <p:spPr>
              <a:xfrm>
                <a:off x="7101000" y="34704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1" name="Oval 175"/>
              <p:cNvSpPr/>
              <p:nvPr/>
            </p:nvSpPr>
            <p:spPr>
              <a:xfrm>
                <a:off x="7101000" y="38782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2" name="Oval 176"/>
              <p:cNvSpPr/>
              <p:nvPr/>
            </p:nvSpPr>
            <p:spPr>
              <a:xfrm>
                <a:off x="7101000" y="42847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3" name="Oval 177"/>
              <p:cNvSpPr/>
              <p:nvPr/>
            </p:nvSpPr>
            <p:spPr>
              <a:xfrm>
                <a:off x="7101000" y="46926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4" name="Oval 188"/>
              <p:cNvSpPr/>
              <p:nvPr/>
            </p:nvSpPr>
            <p:spPr>
              <a:xfrm>
                <a:off x="8742240" y="50990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5" name="Oval 189"/>
              <p:cNvSpPr/>
              <p:nvPr/>
            </p:nvSpPr>
            <p:spPr>
              <a:xfrm>
                <a:off x="8742240" y="55069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6" name="Oval 190"/>
              <p:cNvSpPr/>
              <p:nvPr/>
            </p:nvSpPr>
            <p:spPr>
              <a:xfrm>
                <a:off x="8742240" y="59151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7" name="Oval 191"/>
              <p:cNvSpPr/>
              <p:nvPr/>
            </p:nvSpPr>
            <p:spPr>
              <a:xfrm>
                <a:off x="8742240" y="3063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8" name="Oval 192"/>
              <p:cNvSpPr/>
              <p:nvPr/>
            </p:nvSpPr>
            <p:spPr>
              <a:xfrm>
                <a:off x="8742240" y="34704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09" name="Oval 193"/>
              <p:cNvSpPr/>
              <p:nvPr/>
            </p:nvSpPr>
            <p:spPr>
              <a:xfrm>
                <a:off x="8742240" y="38782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0" name="Oval 195"/>
              <p:cNvSpPr/>
              <p:nvPr/>
            </p:nvSpPr>
            <p:spPr>
              <a:xfrm>
                <a:off x="8742240" y="46926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1" name="Line 291"/>
              <p:cNvSpPr/>
              <p:nvPr/>
            </p:nvSpPr>
            <p:spPr>
              <a:xfrm flipH="1" flipV="1">
                <a:off x="3957480" y="316512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2" name="Line 292"/>
              <p:cNvSpPr/>
              <p:nvPr/>
            </p:nvSpPr>
            <p:spPr>
              <a:xfrm flipH="1">
                <a:off x="3957480" y="355428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3" name="Line 293"/>
              <p:cNvSpPr/>
              <p:nvPr/>
            </p:nvSpPr>
            <p:spPr>
              <a:xfrm flipH="1" flipV="1">
                <a:off x="3957480" y="39844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4" name="Line 295"/>
              <p:cNvSpPr/>
              <p:nvPr/>
            </p:nvSpPr>
            <p:spPr>
              <a:xfrm flipH="1" flipV="1">
                <a:off x="3957480" y="47829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5" name="Line 296"/>
              <p:cNvSpPr/>
              <p:nvPr/>
            </p:nvSpPr>
            <p:spPr>
              <a:xfrm flipH="1">
                <a:off x="3957480" y="51894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6" name="Line 297"/>
              <p:cNvSpPr/>
              <p:nvPr/>
            </p:nvSpPr>
            <p:spPr>
              <a:xfrm flipH="1" flipV="1">
                <a:off x="3957480" y="56307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7" name="Line 298"/>
              <p:cNvSpPr/>
              <p:nvPr/>
            </p:nvSpPr>
            <p:spPr>
              <a:xfrm flipH="1">
                <a:off x="3957480" y="60307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8" name="Line 299"/>
              <p:cNvSpPr/>
              <p:nvPr/>
            </p:nvSpPr>
            <p:spPr>
              <a:xfrm flipV="1">
                <a:off x="7278480" y="316512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19" name="Line 300"/>
              <p:cNvSpPr/>
              <p:nvPr/>
            </p:nvSpPr>
            <p:spPr>
              <a:xfrm>
                <a:off x="7273800" y="355428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0" name="Line 303"/>
              <p:cNvSpPr/>
              <p:nvPr/>
            </p:nvSpPr>
            <p:spPr>
              <a:xfrm flipV="1">
                <a:off x="7278480" y="39844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1" name="Line 305"/>
              <p:cNvSpPr/>
              <p:nvPr/>
            </p:nvSpPr>
            <p:spPr>
              <a:xfrm flipV="1">
                <a:off x="7278480" y="47829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2" name="Line 306"/>
              <p:cNvSpPr/>
              <p:nvPr/>
            </p:nvSpPr>
            <p:spPr>
              <a:xfrm>
                <a:off x="7273800" y="518940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3" name="Line 307"/>
              <p:cNvSpPr/>
              <p:nvPr/>
            </p:nvSpPr>
            <p:spPr>
              <a:xfrm flipV="1">
                <a:off x="7278480" y="56307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4" name="Line 308"/>
              <p:cNvSpPr/>
              <p:nvPr/>
            </p:nvSpPr>
            <p:spPr>
              <a:xfrm>
                <a:off x="7273800" y="603072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5" name="Line 309"/>
              <p:cNvSpPr/>
              <p:nvPr/>
            </p:nvSpPr>
            <p:spPr>
              <a:xfrm flipH="1">
                <a:off x="3957480" y="398448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6" name="Line 311"/>
              <p:cNvSpPr/>
              <p:nvPr/>
            </p:nvSpPr>
            <p:spPr>
              <a:xfrm flipV="1">
                <a:off x="5594040" y="355428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7" name="Line 312"/>
              <p:cNvSpPr/>
              <p:nvPr/>
            </p:nvSpPr>
            <p:spPr>
              <a:xfrm flipH="1">
                <a:off x="5594040" y="51894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8" name="Line 313"/>
              <p:cNvSpPr/>
              <p:nvPr/>
            </p:nvSpPr>
            <p:spPr>
              <a:xfrm flipH="1" flipV="1">
                <a:off x="5594040" y="398448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29" name="Line 314"/>
              <p:cNvSpPr/>
              <p:nvPr/>
            </p:nvSpPr>
            <p:spPr>
              <a:xfrm flipH="1" flipV="1">
                <a:off x="5594040" y="5246640"/>
                <a:ext cx="146232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0" name="Line 326"/>
              <p:cNvSpPr/>
              <p:nvPr/>
            </p:nvSpPr>
            <p:spPr>
              <a:xfrm flipV="1">
                <a:off x="5594040" y="4782960"/>
                <a:ext cx="1462320" cy="116352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1" name="Line 329"/>
              <p:cNvSpPr/>
              <p:nvPr/>
            </p:nvSpPr>
            <p:spPr>
              <a:xfrm flipH="1" flipV="1">
                <a:off x="3957480" y="51894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2" name="Line 331"/>
              <p:cNvSpPr/>
              <p:nvPr/>
            </p:nvSpPr>
            <p:spPr>
              <a:xfrm flipH="1" flipV="1">
                <a:off x="3957480" y="3165120"/>
                <a:ext cx="1461960" cy="74160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3" name="Line 332"/>
              <p:cNvSpPr/>
              <p:nvPr/>
            </p:nvSpPr>
            <p:spPr>
              <a:xfrm flipH="1" flipV="1">
                <a:off x="3957480" y="35542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4" name="Oval 407"/>
              <p:cNvSpPr/>
              <p:nvPr/>
            </p:nvSpPr>
            <p:spPr>
              <a:xfrm>
                <a:off x="8742240" y="42847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5" name="Line 408"/>
              <p:cNvSpPr/>
              <p:nvPr/>
            </p:nvSpPr>
            <p:spPr>
              <a:xfrm flipV="1">
                <a:off x="7291080" y="437652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6" name="Line 409"/>
              <p:cNvSpPr/>
              <p:nvPr/>
            </p:nvSpPr>
            <p:spPr>
              <a:xfrm>
                <a:off x="7286400" y="43765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7" name="Oval 410"/>
              <p:cNvSpPr/>
              <p:nvPr/>
            </p:nvSpPr>
            <p:spPr>
              <a:xfrm>
                <a:off x="3819600" y="42847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8" name="Line 411"/>
              <p:cNvSpPr/>
              <p:nvPr/>
            </p:nvSpPr>
            <p:spPr>
              <a:xfrm flipH="1" flipV="1">
                <a:off x="3968640" y="44193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39" name="Line 412"/>
              <p:cNvSpPr/>
              <p:nvPr/>
            </p:nvSpPr>
            <p:spPr>
              <a:xfrm flipV="1">
                <a:off x="5622840" y="400680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0" name="Line 413"/>
              <p:cNvSpPr/>
              <p:nvPr/>
            </p:nvSpPr>
            <p:spPr>
              <a:xfrm flipV="1">
                <a:off x="5634000" y="357660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1" name="Line 414"/>
              <p:cNvSpPr/>
              <p:nvPr/>
            </p:nvSpPr>
            <p:spPr>
              <a:xfrm flipV="1">
                <a:off x="7272000" y="358272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2" name="Line 415"/>
              <p:cNvSpPr/>
              <p:nvPr/>
            </p:nvSpPr>
            <p:spPr>
              <a:xfrm>
                <a:off x="7267320" y="397188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3" name="Line 416"/>
              <p:cNvSpPr/>
              <p:nvPr/>
            </p:nvSpPr>
            <p:spPr>
              <a:xfrm flipV="1">
                <a:off x="7254720" y="522252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4" name="Line 417"/>
              <p:cNvSpPr/>
              <p:nvPr/>
            </p:nvSpPr>
            <p:spPr>
              <a:xfrm>
                <a:off x="7250040" y="561168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5" name="Line 418"/>
              <p:cNvSpPr/>
              <p:nvPr/>
            </p:nvSpPr>
            <p:spPr>
              <a:xfrm flipH="1">
                <a:off x="5605200" y="56070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6" name="Line 419"/>
              <p:cNvSpPr/>
              <p:nvPr/>
            </p:nvSpPr>
            <p:spPr>
              <a:xfrm flipH="1">
                <a:off x="4052880" y="317340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7" name="Line 420"/>
              <p:cNvSpPr/>
              <p:nvPr/>
            </p:nvSpPr>
            <p:spPr>
              <a:xfrm flipH="1">
                <a:off x="5622840" y="317340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8" name="Line 421"/>
              <p:cNvSpPr/>
              <p:nvPr/>
            </p:nvSpPr>
            <p:spPr>
              <a:xfrm flipH="1" flipV="1">
                <a:off x="7215120" y="31762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49" name="Line 422"/>
              <p:cNvSpPr/>
              <p:nvPr/>
            </p:nvSpPr>
            <p:spPr>
              <a:xfrm flipH="1">
                <a:off x="7310160" y="31842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0" name="Line 423"/>
              <p:cNvSpPr/>
              <p:nvPr/>
            </p:nvSpPr>
            <p:spPr>
              <a:xfrm flipV="1">
                <a:off x="5676840" y="32130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1" name="Line 424"/>
              <p:cNvSpPr/>
              <p:nvPr/>
            </p:nvSpPr>
            <p:spPr>
              <a:xfrm>
                <a:off x="5605200" y="437004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2" name="Line 426"/>
              <p:cNvSpPr/>
              <p:nvPr/>
            </p:nvSpPr>
            <p:spPr>
              <a:xfrm flipV="1">
                <a:off x="5616360" y="4811400"/>
                <a:ext cx="1461960" cy="74160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3" name="Line 427"/>
              <p:cNvSpPr/>
              <p:nvPr/>
            </p:nvSpPr>
            <p:spPr>
              <a:xfrm flipH="1" flipV="1">
                <a:off x="3951000" y="4381200"/>
                <a:ext cx="1462320" cy="11829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4" name="Line 428"/>
              <p:cNvSpPr/>
              <p:nvPr/>
            </p:nvSpPr>
            <p:spPr>
              <a:xfrm>
                <a:off x="3974760" y="437004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55" name="Line 430"/>
              <p:cNvSpPr/>
              <p:nvPr/>
            </p:nvSpPr>
            <p:spPr>
              <a:xfrm>
                <a:off x="5570280" y="437004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756" name="Text Box 432"/>
            <p:cNvSpPr/>
            <p:nvPr/>
          </p:nvSpPr>
          <p:spPr>
            <a:xfrm>
              <a:off x="2847960" y="414576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iniciais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Text Box 433"/>
            <p:cNvSpPr/>
            <p:nvPr/>
          </p:nvSpPr>
          <p:spPr>
            <a:xfrm>
              <a:off x="9034560" y="414576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finais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38120" y="633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210744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Direção da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Encadeamento progressivo (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Forward chaining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 frente, a partir do estado inicial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busca é interrompida quando um estado final é encontrado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60" name="Group 362"/>
          <p:cNvGrpSpPr/>
          <p:nvPr/>
        </p:nvGrpSpPr>
        <p:grpSpPr>
          <a:xfrm>
            <a:off x="3875760" y="3063960"/>
            <a:ext cx="5063400" cy="3018600"/>
            <a:chOff x="3875760" y="3063960"/>
            <a:chExt cx="5063400" cy="3018600"/>
          </a:xfrm>
        </p:grpSpPr>
        <p:sp>
          <p:nvSpPr>
            <p:cNvPr id="761" name="Oval 333"/>
            <p:cNvSpPr/>
            <p:nvPr/>
          </p:nvSpPr>
          <p:spPr>
            <a:xfrm>
              <a:off x="3875760" y="4692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2" name="Oval 334"/>
            <p:cNvSpPr/>
            <p:nvPr/>
          </p:nvSpPr>
          <p:spPr>
            <a:xfrm>
              <a:off x="5515920" y="50990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3" name="Oval 335"/>
            <p:cNvSpPr/>
            <p:nvPr/>
          </p:nvSpPr>
          <p:spPr>
            <a:xfrm>
              <a:off x="5515920" y="38782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4" name="Oval 336"/>
            <p:cNvSpPr/>
            <p:nvPr/>
          </p:nvSpPr>
          <p:spPr>
            <a:xfrm>
              <a:off x="7157160" y="50990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5" name="Oval 337"/>
            <p:cNvSpPr/>
            <p:nvPr/>
          </p:nvSpPr>
          <p:spPr>
            <a:xfrm>
              <a:off x="7157160" y="5915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6" name="Oval 338"/>
            <p:cNvSpPr/>
            <p:nvPr/>
          </p:nvSpPr>
          <p:spPr>
            <a:xfrm>
              <a:off x="7157160" y="3470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7" name="Oval 339"/>
            <p:cNvSpPr/>
            <p:nvPr/>
          </p:nvSpPr>
          <p:spPr>
            <a:xfrm>
              <a:off x="7157160" y="4284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8" name="Oval 340"/>
            <p:cNvSpPr/>
            <p:nvPr/>
          </p:nvSpPr>
          <p:spPr>
            <a:xfrm>
              <a:off x="8798760" y="50990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69" name="Oval 341"/>
            <p:cNvSpPr/>
            <p:nvPr/>
          </p:nvSpPr>
          <p:spPr>
            <a:xfrm>
              <a:off x="8798760" y="55069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0" name="Oval 342"/>
            <p:cNvSpPr/>
            <p:nvPr/>
          </p:nvSpPr>
          <p:spPr>
            <a:xfrm>
              <a:off x="8798760" y="5915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1" name="Oval 343"/>
            <p:cNvSpPr/>
            <p:nvPr/>
          </p:nvSpPr>
          <p:spPr>
            <a:xfrm>
              <a:off x="8798760" y="30639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2" name="Oval 344"/>
            <p:cNvSpPr/>
            <p:nvPr/>
          </p:nvSpPr>
          <p:spPr>
            <a:xfrm>
              <a:off x="8798760" y="3470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3" name="Oval 345"/>
            <p:cNvSpPr/>
            <p:nvPr/>
          </p:nvSpPr>
          <p:spPr>
            <a:xfrm>
              <a:off x="8798760" y="38782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4" name="Oval 346"/>
            <p:cNvSpPr/>
            <p:nvPr/>
          </p:nvSpPr>
          <p:spPr>
            <a:xfrm>
              <a:off x="8798760" y="4284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5" name="Oval 347"/>
            <p:cNvSpPr/>
            <p:nvPr/>
          </p:nvSpPr>
          <p:spPr>
            <a:xfrm>
              <a:off x="8798760" y="46926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6" name="Line 348"/>
            <p:cNvSpPr/>
            <p:nvPr/>
          </p:nvSpPr>
          <p:spPr>
            <a:xfrm flipH="1" flipV="1">
              <a:off x="4013640" y="4782960"/>
              <a:ext cx="146232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7" name="Line 349"/>
            <p:cNvSpPr/>
            <p:nvPr/>
          </p:nvSpPr>
          <p:spPr>
            <a:xfrm flipV="1">
              <a:off x="7335000" y="316512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8" name="Line 350"/>
            <p:cNvSpPr/>
            <p:nvPr/>
          </p:nvSpPr>
          <p:spPr>
            <a:xfrm>
              <a:off x="7329960" y="355428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79" name="Line 351"/>
            <p:cNvSpPr/>
            <p:nvPr/>
          </p:nvSpPr>
          <p:spPr>
            <a:xfrm flipV="1">
              <a:off x="7335000" y="398448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0" name="Line 352"/>
            <p:cNvSpPr/>
            <p:nvPr/>
          </p:nvSpPr>
          <p:spPr>
            <a:xfrm>
              <a:off x="7329960" y="438912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1" name="Line 353"/>
            <p:cNvSpPr/>
            <p:nvPr/>
          </p:nvSpPr>
          <p:spPr>
            <a:xfrm flipV="1">
              <a:off x="7335000" y="478296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2" name="Line 354"/>
            <p:cNvSpPr/>
            <p:nvPr/>
          </p:nvSpPr>
          <p:spPr>
            <a:xfrm>
              <a:off x="7329960" y="518940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3" name="Line 355"/>
            <p:cNvSpPr/>
            <p:nvPr/>
          </p:nvSpPr>
          <p:spPr>
            <a:xfrm flipV="1">
              <a:off x="7335000" y="563076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4" name="Line 356"/>
            <p:cNvSpPr/>
            <p:nvPr/>
          </p:nvSpPr>
          <p:spPr>
            <a:xfrm>
              <a:off x="7329960" y="603072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5" name="Line 357"/>
            <p:cNvSpPr/>
            <p:nvPr/>
          </p:nvSpPr>
          <p:spPr>
            <a:xfrm flipH="1">
              <a:off x="4013640" y="3984480"/>
              <a:ext cx="1462320" cy="7412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6" name="Line 358"/>
            <p:cNvSpPr/>
            <p:nvPr/>
          </p:nvSpPr>
          <p:spPr>
            <a:xfrm flipV="1">
              <a:off x="5650560" y="355428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7" name="Line 359"/>
            <p:cNvSpPr/>
            <p:nvPr/>
          </p:nvSpPr>
          <p:spPr>
            <a:xfrm flipH="1">
              <a:off x="5650560" y="5189400"/>
              <a:ext cx="146664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8" name="Line 360"/>
            <p:cNvSpPr/>
            <p:nvPr/>
          </p:nvSpPr>
          <p:spPr>
            <a:xfrm flipH="1" flipV="1">
              <a:off x="5650560" y="398448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789" name="Line 361"/>
            <p:cNvSpPr/>
            <p:nvPr/>
          </p:nvSpPr>
          <p:spPr>
            <a:xfrm flipH="1" flipV="1">
              <a:off x="5650560" y="5246640"/>
              <a:ext cx="1461960" cy="7412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6" dur="indefinite" restart="never" nodeType="tmRoot">
          <p:childTnLst>
            <p:seq>
              <p:cTn id="927" dur="indefinite" nodeType="mainSeq">
                <p:childTnLst>
                  <p:par>
                    <p:cTn id="928" nodeType="clickEffect" fill="hold">
                      <p:stCondLst>
                        <p:cond delay="indefinite"/>
                      </p:stCondLst>
                      <p:childTnLst>
                        <p:par>
                          <p:cTn id="92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3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32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3" dur="1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roup 230"/>
          <p:cNvGrpSpPr/>
          <p:nvPr/>
        </p:nvGrpSpPr>
        <p:grpSpPr>
          <a:xfrm>
            <a:off x="2847960" y="2774880"/>
            <a:ext cx="7005960" cy="3018600"/>
            <a:chOff x="2847960" y="2774880"/>
            <a:chExt cx="7005960" cy="3018600"/>
          </a:xfrm>
        </p:grpSpPr>
        <p:grpSp>
          <p:nvGrpSpPr>
            <p:cNvPr id="791" name="Group 231"/>
            <p:cNvGrpSpPr/>
            <p:nvPr/>
          </p:nvGrpSpPr>
          <p:grpSpPr>
            <a:xfrm>
              <a:off x="3819600" y="2774880"/>
              <a:ext cx="5063040" cy="3018600"/>
              <a:chOff x="3819600" y="2774880"/>
              <a:chExt cx="5063040" cy="3018600"/>
            </a:xfrm>
          </p:grpSpPr>
          <p:sp>
            <p:nvSpPr>
              <p:cNvPr id="792" name="Oval 232"/>
              <p:cNvSpPr/>
              <p:nvPr/>
            </p:nvSpPr>
            <p:spPr>
              <a:xfrm>
                <a:off x="3819600" y="4809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3" name="Oval 233"/>
              <p:cNvSpPr/>
              <p:nvPr/>
            </p:nvSpPr>
            <p:spPr>
              <a:xfrm>
                <a:off x="3819600" y="5218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4" name="Oval 234"/>
              <p:cNvSpPr/>
              <p:nvPr/>
            </p:nvSpPr>
            <p:spPr>
              <a:xfrm>
                <a:off x="3819600" y="56260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5" name="Oval 235"/>
              <p:cNvSpPr/>
              <p:nvPr/>
            </p:nvSpPr>
            <p:spPr>
              <a:xfrm>
                <a:off x="3819600" y="2774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6" name="Oval 236"/>
              <p:cNvSpPr/>
              <p:nvPr/>
            </p:nvSpPr>
            <p:spPr>
              <a:xfrm>
                <a:off x="3819600" y="3181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7" name="Oval 237"/>
              <p:cNvSpPr/>
              <p:nvPr/>
            </p:nvSpPr>
            <p:spPr>
              <a:xfrm>
                <a:off x="3819600" y="3589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8" name="Oval 238"/>
              <p:cNvSpPr/>
              <p:nvPr/>
            </p:nvSpPr>
            <p:spPr>
              <a:xfrm>
                <a:off x="3819600" y="4403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799" name="Oval 239"/>
              <p:cNvSpPr/>
              <p:nvPr/>
            </p:nvSpPr>
            <p:spPr>
              <a:xfrm>
                <a:off x="5459400" y="4809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0" name="Oval 240"/>
              <p:cNvSpPr/>
              <p:nvPr/>
            </p:nvSpPr>
            <p:spPr>
              <a:xfrm>
                <a:off x="5459400" y="5218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1" name="Oval 241"/>
              <p:cNvSpPr/>
              <p:nvPr/>
            </p:nvSpPr>
            <p:spPr>
              <a:xfrm>
                <a:off x="5459400" y="56260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2" name="Oval 242"/>
              <p:cNvSpPr/>
              <p:nvPr/>
            </p:nvSpPr>
            <p:spPr>
              <a:xfrm>
                <a:off x="5459400" y="2774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3" name="Oval 243"/>
              <p:cNvSpPr/>
              <p:nvPr/>
            </p:nvSpPr>
            <p:spPr>
              <a:xfrm>
                <a:off x="5459400" y="3181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4" name="Oval 244"/>
              <p:cNvSpPr/>
              <p:nvPr/>
            </p:nvSpPr>
            <p:spPr>
              <a:xfrm>
                <a:off x="5459400" y="3589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5" name="Oval 245"/>
              <p:cNvSpPr/>
              <p:nvPr/>
            </p:nvSpPr>
            <p:spPr>
              <a:xfrm>
                <a:off x="5459400" y="39956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6" name="Oval 246"/>
              <p:cNvSpPr/>
              <p:nvPr/>
            </p:nvSpPr>
            <p:spPr>
              <a:xfrm>
                <a:off x="5459400" y="4403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7" name="Oval 247"/>
              <p:cNvSpPr/>
              <p:nvPr/>
            </p:nvSpPr>
            <p:spPr>
              <a:xfrm>
                <a:off x="7101000" y="4809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8" name="Oval 248"/>
              <p:cNvSpPr/>
              <p:nvPr/>
            </p:nvSpPr>
            <p:spPr>
              <a:xfrm>
                <a:off x="7101000" y="5218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09" name="Oval 249"/>
              <p:cNvSpPr/>
              <p:nvPr/>
            </p:nvSpPr>
            <p:spPr>
              <a:xfrm>
                <a:off x="7101000" y="56260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0" name="Oval 250"/>
              <p:cNvSpPr/>
              <p:nvPr/>
            </p:nvSpPr>
            <p:spPr>
              <a:xfrm>
                <a:off x="7101000" y="2774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1" name="Oval 251"/>
              <p:cNvSpPr/>
              <p:nvPr/>
            </p:nvSpPr>
            <p:spPr>
              <a:xfrm>
                <a:off x="7101000" y="3181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2" name="Oval 252"/>
              <p:cNvSpPr/>
              <p:nvPr/>
            </p:nvSpPr>
            <p:spPr>
              <a:xfrm>
                <a:off x="7101000" y="3589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3" name="Oval 253"/>
              <p:cNvSpPr/>
              <p:nvPr/>
            </p:nvSpPr>
            <p:spPr>
              <a:xfrm>
                <a:off x="7101000" y="39956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4" name="Oval 254"/>
              <p:cNvSpPr/>
              <p:nvPr/>
            </p:nvSpPr>
            <p:spPr>
              <a:xfrm>
                <a:off x="7101000" y="4403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5" name="Oval 255"/>
              <p:cNvSpPr/>
              <p:nvPr/>
            </p:nvSpPr>
            <p:spPr>
              <a:xfrm>
                <a:off x="8742240" y="480996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6" name="Oval 256"/>
              <p:cNvSpPr/>
              <p:nvPr/>
            </p:nvSpPr>
            <p:spPr>
              <a:xfrm>
                <a:off x="8742240" y="5218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7" name="Oval 257"/>
              <p:cNvSpPr/>
              <p:nvPr/>
            </p:nvSpPr>
            <p:spPr>
              <a:xfrm>
                <a:off x="8742240" y="56260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8" name="Oval 258"/>
              <p:cNvSpPr/>
              <p:nvPr/>
            </p:nvSpPr>
            <p:spPr>
              <a:xfrm>
                <a:off x="8742240" y="2774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19" name="Oval 259"/>
              <p:cNvSpPr/>
              <p:nvPr/>
            </p:nvSpPr>
            <p:spPr>
              <a:xfrm>
                <a:off x="8742240" y="318132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0" name="Oval 260"/>
              <p:cNvSpPr/>
              <p:nvPr/>
            </p:nvSpPr>
            <p:spPr>
              <a:xfrm>
                <a:off x="8742240" y="358920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1" name="Oval 261"/>
              <p:cNvSpPr/>
              <p:nvPr/>
            </p:nvSpPr>
            <p:spPr>
              <a:xfrm>
                <a:off x="8742240" y="440388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2" name="Line 262"/>
              <p:cNvSpPr/>
              <p:nvPr/>
            </p:nvSpPr>
            <p:spPr>
              <a:xfrm flipH="1" flipV="1">
                <a:off x="3957480" y="28764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3" name="Line 263"/>
              <p:cNvSpPr/>
              <p:nvPr/>
            </p:nvSpPr>
            <p:spPr>
              <a:xfrm flipH="1">
                <a:off x="3957480" y="32652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4" name="Line 264"/>
              <p:cNvSpPr/>
              <p:nvPr/>
            </p:nvSpPr>
            <p:spPr>
              <a:xfrm flipH="1" flipV="1">
                <a:off x="3957480" y="36954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5" name="Line 265"/>
              <p:cNvSpPr/>
              <p:nvPr/>
            </p:nvSpPr>
            <p:spPr>
              <a:xfrm flipH="1" flipV="1">
                <a:off x="3957480" y="44938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6" name="Line 266"/>
              <p:cNvSpPr/>
              <p:nvPr/>
            </p:nvSpPr>
            <p:spPr>
              <a:xfrm flipH="1">
                <a:off x="3957480" y="49003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7" name="Line 267"/>
              <p:cNvSpPr/>
              <p:nvPr/>
            </p:nvSpPr>
            <p:spPr>
              <a:xfrm flipH="1" flipV="1">
                <a:off x="3957480" y="53416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8" name="Line 268"/>
              <p:cNvSpPr/>
              <p:nvPr/>
            </p:nvSpPr>
            <p:spPr>
              <a:xfrm flipH="1">
                <a:off x="3957480" y="574164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29" name="Line 269"/>
              <p:cNvSpPr/>
              <p:nvPr/>
            </p:nvSpPr>
            <p:spPr>
              <a:xfrm flipV="1">
                <a:off x="7278480" y="28764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0" name="Line 270"/>
              <p:cNvSpPr/>
              <p:nvPr/>
            </p:nvSpPr>
            <p:spPr>
              <a:xfrm>
                <a:off x="7273800" y="326520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1" name="Line 271"/>
              <p:cNvSpPr/>
              <p:nvPr/>
            </p:nvSpPr>
            <p:spPr>
              <a:xfrm flipV="1">
                <a:off x="7278480" y="36954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2" name="Line 272"/>
              <p:cNvSpPr/>
              <p:nvPr/>
            </p:nvSpPr>
            <p:spPr>
              <a:xfrm flipV="1">
                <a:off x="7278480" y="44938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3" name="Line 273"/>
              <p:cNvSpPr/>
              <p:nvPr/>
            </p:nvSpPr>
            <p:spPr>
              <a:xfrm>
                <a:off x="7273800" y="490032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4" name="Line 274"/>
              <p:cNvSpPr/>
              <p:nvPr/>
            </p:nvSpPr>
            <p:spPr>
              <a:xfrm flipV="1">
                <a:off x="7278480" y="534168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5" name="Line 275"/>
              <p:cNvSpPr/>
              <p:nvPr/>
            </p:nvSpPr>
            <p:spPr>
              <a:xfrm>
                <a:off x="7273800" y="574164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6" name="Line 276"/>
              <p:cNvSpPr/>
              <p:nvPr/>
            </p:nvSpPr>
            <p:spPr>
              <a:xfrm flipH="1">
                <a:off x="3957480" y="3695400"/>
                <a:ext cx="1461960" cy="74160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7" name="Line 277"/>
              <p:cNvSpPr/>
              <p:nvPr/>
            </p:nvSpPr>
            <p:spPr>
              <a:xfrm flipV="1">
                <a:off x="5594040" y="326520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8" name="Line 278"/>
              <p:cNvSpPr/>
              <p:nvPr/>
            </p:nvSpPr>
            <p:spPr>
              <a:xfrm flipH="1">
                <a:off x="5594040" y="49003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39" name="Line 279"/>
              <p:cNvSpPr/>
              <p:nvPr/>
            </p:nvSpPr>
            <p:spPr>
              <a:xfrm flipH="1" flipV="1">
                <a:off x="5594040" y="369540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0" name="Line 280"/>
              <p:cNvSpPr/>
              <p:nvPr/>
            </p:nvSpPr>
            <p:spPr>
              <a:xfrm flipH="1" flipV="1">
                <a:off x="5594040" y="4957560"/>
                <a:ext cx="146232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1" name="Line 281"/>
              <p:cNvSpPr/>
              <p:nvPr/>
            </p:nvSpPr>
            <p:spPr>
              <a:xfrm flipV="1">
                <a:off x="5594040" y="4493880"/>
                <a:ext cx="1462320" cy="116388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2" name="Line 282"/>
              <p:cNvSpPr/>
              <p:nvPr/>
            </p:nvSpPr>
            <p:spPr>
              <a:xfrm flipH="1" flipV="1">
                <a:off x="3957480" y="490032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3" name="Line 283"/>
              <p:cNvSpPr/>
              <p:nvPr/>
            </p:nvSpPr>
            <p:spPr>
              <a:xfrm flipH="1" flipV="1">
                <a:off x="3957480" y="287640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4" name="Line 284"/>
              <p:cNvSpPr/>
              <p:nvPr/>
            </p:nvSpPr>
            <p:spPr>
              <a:xfrm flipH="1" flipV="1">
                <a:off x="3957480" y="32652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5" name="Oval 285"/>
              <p:cNvSpPr/>
              <p:nvPr/>
            </p:nvSpPr>
            <p:spPr>
              <a:xfrm>
                <a:off x="8742240" y="39956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6" name="Line 286"/>
              <p:cNvSpPr/>
              <p:nvPr/>
            </p:nvSpPr>
            <p:spPr>
              <a:xfrm flipV="1">
                <a:off x="7291080" y="4087800"/>
                <a:ext cx="1462320" cy="35208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7" name="Line 287"/>
              <p:cNvSpPr/>
              <p:nvPr/>
            </p:nvSpPr>
            <p:spPr>
              <a:xfrm>
                <a:off x="7286400" y="40878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8" name="Oval 288"/>
              <p:cNvSpPr/>
              <p:nvPr/>
            </p:nvSpPr>
            <p:spPr>
              <a:xfrm>
                <a:off x="3819600" y="3995640"/>
                <a:ext cx="140400" cy="16740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dddddd"/>
                </a:solidFill>
                <a:round/>
              </a:ln>
              <a:effectLst>
                <a:outerShdw algn="ctr" blurRad="63360" dir="2700000" dist="37674" rotWithShape="0">
                  <a:schemeClr val="bg2">
                    <a:alpha val="74998"/>
                  </a:scheme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49" name="Line 289"/>
              <p:cNvSpPr/>
              <p:nvPr/>
            </p:nvSpPr>
            <p:spPr>
              <a:xfrm flipH="1" flipV="1">
                <a:off x="3968640" y="413064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0" name="Line 290"/>
              <p:cNvSpPr/>
              <p:nvPr/>
            </p:nvSpPr>
            <p:spPr>
              <a:xfrm flipV="1">
                <a:off x="5622840" y="371772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1" name="Line 291"/>
              <p:cNvSpPr/>
              <p:nvPr/>
            </p:nvSpPr>
            <p:spPr>
              <a:xfrm flipV="1">
                <a:off x="5634000" y="328752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2" name="Line 292"/>
              <p:cNvSpPr/>
              <p:nvPr/>
            </p:nvSpPr>
            <p:spPr>
              <a:xfrm flipV="1">
                <a:off x="7272000" y="3294000"/>
                <a:ext cx="146232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3" name="Line 293"/>
              <p:cNvSpPr/>
              <p:nvPr/>
            </p:nvSpPr>
            <p:spPr>
              <a:xfrm>
                <a:off x="7267320" y="368280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4" name="Line 294"/>
              <p:cNvSpPr/>
              <p:nvPr/>
            </p:nvSpPr>
            <p:spPr>
              <a:xfrm flipV="1">
                <a:off x="7254720" y="493380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5" name="Line 295"/>
              <p:cNvSpPr/>
              <p:nvPr/>
            </p:nvSpPr>
            <p:spPr>
              <a:xfrm>
                <a:off x="7250040" y="532260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6" name="Line 296"/>
              <p:cNvSpPr/>
              <p:nvPr/>
            </p:nvSpPr>
            <p:spPr>
              <a:xfrm flipH="1">
                <a:off x="5605200" y="53179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7" name="Line 297"/>
              <p:cNvSpPr/>
              <p:nvPr/>
            </p:nvSpPr>
            <p:spPr>
              <a:xfrm flipH="1">
                <a:off x="4052880" y="288432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8" name="Line 298"/>
              <p:cNvSpPr/>
              <p:nvPr/>
            </p:nvSpPr>
            <p:spPr>
              <a:xfrm flipH="1">
                <a:off x="5622840" y="2884320"/>
                <a:ext cx="146664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59" name="Line 299"/>
              <p:cNvSpPr/>
              <p:nvPr/>
            </p:nvSpPr>
            <p:spPr>
              <a:xfrm flipH="1" flipV="1">
                <a:off x="7215120" y="288756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0" name="Line 300"/>
              <p:cNvSpPr/>
              <p:nvPr/>
            </p:nvSpPr>
            <p:spPr>
              <a:xfrm flipH="1">
                <a:off x="7310160" y="289548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1" name="Line 301"/>
              <p:cNvSpPr/>
              <p:nvPr/>
            </p:nvSpPr>
            <p:spPr>
              <a:xfrm flipV="1">
                <a:off x="5676840" y="2923920"/>
                <a:ext cx="1461960" cy="3524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2" name="Line 302"/>
              <p:cNvSpPr/>
              <p:nvPr/>
            </p:nvSpPr>
            <p:spPr>
              <a:xfrm>
                <a:off x="5605200" y="40813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3" name="Line 303"/>
              <p:cNvSpPr/>
              <p:nvPr/>
            </p:nvSpPr>
            <p:spPr>
              <a:xfrm flipV="1">
                <a:off x="5616360" y="4522680"/>
                <a:ext cx="1461960" cy="74124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4" name="Line 304"/>
              <p:cNvSpPr/>
              <p:nvPr/>
            </p:nvSpPr>
            <p:spPr>
              <a:xfrm flipH="1" flipV="1">
                <a:off x="3951000" y="4092480"/>
                <a:ext cx="1462320" cy="118260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5" name="Line 305"/>
              <p:cNvSpPr/>
              <p:nvPr/>
            </p:nvSpPr>
            <p:spPr>
              <a:xfrm>
                <a:off x="3974760" y="40813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  <p:sp>
            <p:nvSpPr>
              <p:cNvPr id="866" name="Line 306"/>
              <p:cNvSpPr/>
              <p:nvPr/>
            </p:nvSpPr>
            <p:spPr>
              <a:xfrm>
                <a:off x="5570280" y="4081320"/>
                <a:ext cx="1467000" cy="360"/>
              </a:xfrm>
              <a:prstGeom prst="line">
                <a:avLst/>
              </a:prstGeom>
              <a:ln w="1270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ctr">
                <a:noAutofit/>
              </a:bodyPr>
              <a:p>
                <a:endParaRPr b="0" lang="en-US" sz="18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endParaRPr>
              </a:p>
            </p:txBody>
          </p:sp>
        </p:grpSp>
        <p:sp>
          <p:nvSpPr>
            <p:cNvPr id="867" name="Text Box 307"/>
            <p:cNvSpPr/>
            <p:nvPr/>
          </p:nvSpPr>
          <p:spPr>
            <a:xfrm>
              <a:off x="2847960" y="385668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iniciais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" name="Text Box 308"/>
            <p:cNvSpPr/>
            <p:nvPr/>
          </p:nvSpPr>
          <p:spPr>
            <a:xfrm>
              <a:off x="9034560" y="385668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finais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395280" y="817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Direção da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Encadeamento regressivo (Backward chaining)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 trás, a partir do estado final desejado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busca é interrompida quando o estado inicial é encontrado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71" name="Group 34"/>
          <p:cNvGrpSpPr/>
          <p:nvPr/>
        </p:nvGrpSpPr>
        <p:grpSpPr>
          <a:xfrm>
            <a:off x="3821760" y="2797200"/>
            <a:ext cx="5063400" cy="3018600"/>
            <a:chOff x="3821760" y="2797200"/>
            <a:chExt cx="5063400" cy="3018600"/>
          </a:xfrm>
        </p:grpSpPr>
        <p:sp>
          <p:nvSpPr>
            <p:cNvPr id="872" name="Oval 35"/>
            <p:cNvSpPr/>
            <p:nvPr/>
          </p:nvSpPr>
          <p:spPr>
            <a:xfrm>
              <a:off x="3821760" y="48322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3" name="Oval 36"/>
            <p:cNvSpPr/>
            <p:nvPr/>
          </p:nvSpPr>
          <p:spPr>
            <a:xfrm>
              <a:off x="3821760" y="5240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4" name="Oval 37"/>
            <p:cNvSpPr/>
            <p:nvPr/>
          </p:nvSpPr>
          <p:spPr>
            <a:xfrm>
              <a:off x="3821760" y="5648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5" name="Oval 38"/>
            <p:cNvSpPr/>
            <p:nvPr/>
          </p:nvSpPr>
          <p:spPr>
            <a:xfrm>
              <a:off x="3821760" y="27972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6" name="Oval 39"/>
            <p:cNvSpPr/>
            <p:nvPr/>
          </p:nvSpPr>
          <p:spPr>
            <a:xfrm>
              <a:off x="3821760" y="32036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7" name="Oval 40"/>
            <p:cNvSpPr/>
            <p:nvPr/>
          </p:nvSpPr>
          <p:spPr>
            <a:xfrm>
              <a:off x="3821760" y="36115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8" name="Oval 41"/>
            <p:cNvSpPr/>
            <p:nvPr/>
          </p:nvSpPr>
          <p:spPr>
            <a:xfrm>
              <a:off x="3821760" y="40179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79" name="Oval 42"/>
            <p:cNvSpPr/>
            <p:nvPr/>
          </p:nvSpPr>
          <p:spPr>
            <a:xfrm>
              <a:off x="5461920" y="52401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0" name="Oval 43"/>
            <p:cNvSpPr/>
            <p:nvPr/>
          </p:nvSpPr>
          <p:spPr>
            <a:xfrm>
              <a:off x="5461920" y="564840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1" name="Oval 44"/>
            <p:cNvSpPr/>
            <p:nvPr/>
          </p:nvSpPr>
          <p:spPr>
            <a:xfrm>
              <a:off x="5461920" y="36115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2" name="Oval 45"/>
            <p:cNvSpPr/>
            <p:nvPr/>
          </p:nvSpPr>
          <p:spPr>
            <a:xfrm>
              <a:off x="5461920" y="40179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3" name="Oval 46"/>
            <p:cNvSpPr/>
            <p:nvPr/>
          </p:nvSpPr>
          <p:spPr>
            <a:xfrm>
              <a:off x="8744760" y="40179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4" name="Line 47"/>
            <p:cNvSpPr/>
            <p:nvPr/>
          </p:nvSpPr>
          <p:spPr>
            <a:xfrm flipH="1" flipV="1">
              <a:off x="3960000" y="371772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5" name="Line 48"/>
            <p:cNvSpPr/>
            <p:nvPr/>
          </p:nvSpPr>
          <p:spPr>
            <a:xfrm flipH="1">
              <a:off x="3960000" y="4122720"/>
              <a:ext cx="146664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6" name="Line 49"/>
            <p:cNvSpPr/>
            <p:nvPr/>
          </p:nvSpPr>
          <p:spPr>
            <a:xfrm flipH="1" flipV="1">
              <a:off x="3960000" y="536400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7" name="Line 50"/>
            <p:cNvSpPr/>
            <p:nvPr/>
          </p:nvSpPr>
          <p:spPr>
            <a:xfrm flipH="1">
              <a:off x="3960000" y="5763960"/>
              <a:ext cx="146664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8" name="Line 51"/>
            <p:cNvSpPr/>
            <p:nvPr/>
          </p:nvSpPr>
          <p:spPr>
            <a:xfrm>
              <a:off x="7275960" y="412272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89" name="Line 52"/>
            <p:cNvSpPr/>
            <p:nvPr/>
          </p:nvSpPr>
          <p:spPr>
            <a:xfrm flipH="1" flipV="1">
              <a:off x="5596560" y="371772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0" name="Line 53"/>
            <p:cNvSpPr/>
            <p:nvPr/>
          </p:nvSpPr>
          <p:spPr>
            <a:xfrm flipV="1">
              <a:off x="7281000" y="418608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1" name="Line 54"/>
            <p:cNvSpPr/>
            <p:nvPr/>
          </p:nvSpPr>
          <p:spPr>
            <a:xfrm>
              <a:off x="5596560" y="412272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2" name="Line 55"/>
            <p:cNvSpPr/>
            <p:nvPr/>
          </p:nvSpPr>
          <p:spPr>
            <a:xfrm flipV="1">
              <a:off x="5596560" y="4516200"/>
              <a:ext cx="1461960" cy="116352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3" name="Line 56"/>
            <p:cNvSpPr/>
            <p:nvPr/>
          </p:nvSpPr>
          <p:spPr>
            <a:xfrm flipV="1">
              <a:off x="5596560" y="4516200"/>
              <a:ext cx="1461960" cy="7416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4" name="Line 57"/>
            <p:cNvSpPr/>
            <p:nvPr/>
          </p:nvSpPr>
          <p:spPr>
            <a:xfrm flipH="1" flipV="1">
              <a:off x="3960000" y="492264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5" name="Line 58"/>
            <p:cNvSpPr/>
            <p:nvPr/>
          </p:nvSpPr>
          <p:spPr>
            <a:xfrm flipH="1" flipV="1">
              <a:off x="3960000" y="4122720"/>
              <a:ext cx="1461960" cy="116352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6" name="Line 59"/>
            <p:cNvSpPr/>
            <p:nvPr/>
          </p:nvSpPr>
          <p:spPr>
            <a:xfrm flipH="1" flipV="1">
              <a:off x="3960000" y="2898720"/>
              <a:ext cx="1461960" cy="7412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7" name="Line 60"/>
            <p:cNvSpPr/>
            <p:nvPr/>
          </p:nvSpPr>
          <p:spPr>
            <a:xfrm flipH="1" flipV="1">
              <a:off x="3960000" y="328752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8" name="Oval 61"/>
            <p:cNvSpPr/>
            <p:nvPr/>
          </p:nvSpPr>
          <p:spPr>
            <a:xfrm>
              <a:off x="7085880" y="40006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899" name="Oval 62"/>
            <p:cNvSpPr/>
            <p:nvPr/>
          </p:nvSpPr>
          <p:spPr>
            <a:xfrm>
              <a:off x="7085880" y="44085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0" name="Oval 63"/>
            <p:cNvSpPr/>
            <p:nvPr/>
          </p:nvSpPr>
          <p:spPr>
            <a:xfrm>
              <a:off x="3839400" y="4403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1" name="Line 64"/>
            <p:cNvSpPr/>
            <p:nvPr/>
          </p:nvSpPr>
          <p:spPr>
            <a:xfrm flipH="1">
              <a:off x="3977280" y="3695400"/>
              <a:ext cx="1461960" cy="7416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4" dur="indefinite" restart="never" nodeType="tmRoot">
          <p:childTnLst>
            <p:seq>
              <p:cTn id="935" dur="indefinite" nodeType="mainSeq">
                <p:childTnLst>
                  <p:par>
                    <p:cTn id="936" nodeType="clickEffect" fill="hold">
                      <p:stCondLst>
                        <p:cond delay="indefinite"/>
                      </p:stCondLst>
                      <p:childTnLst>
                        <p:par>
                          <p:cTn id="93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38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940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1" dur="1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roup 321"/>
          <p:cNvGrpSpPr/>
          <p:nvPr/>
        </p:nvGrpSpPr>
        <p:grpSpPr>
          <a:xfrm>
            <a:off x="2867040" y="3471840"/>
            <a:ext cx="7005960" cy="3018600"/>
            <a:chOff x="2867040" y="3471840"/>
            <a:chExt cx="7005960" cy="3018600"/>
          </a:xfrm>
        </p:grpSpPr>
        <p:sp>
          <p:nvSpPr>
            <p:cNvPr id="903" name="Oval 234"/>
            <p:cNvSpPr/>
            <p:nvPr/>
          </p:nvSpPr>
          <p:spPr>
            <a:xfrm>
              <a:off x="3838680" y="550692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4" name="Oval 235"/>
            <p:cNvSpPr/>
            <p:nvPr/>
          </p:nvSpPr>
          <p:spPr>
            <a:xfrm>
              <a:off x="3838680" y="5915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5" name="Oval 236"/>
            <p:cNvSpPr/>
            <p:nvPr/>
          </p:nvSpPr>
          <p:spPr>
            <a:xfrm>
              <a:off x="3838680" y="63230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6" name="Oval 237"/>
            <p:cNvSpPr/>
            <p:nvPr/>
          </p:nvSpPr>
          <p:spPr>
            <a:xfrm>
              <a:off x="3838680" y="34718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7" name="Oval 238"/>
            <p:cNvSpPr/>
            <p:nvPr/>
          </p:nvSpPr>
          <p:spPr>
            <a:xfrm>
              <a:off x="3838680" y="38782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8" name="Oval 239"/>
            <p:cNvSpPr/>
            <p:nvPr/>
          </p:nvSpPr>
          <p:spPr>
            <a:xfrm>
              <a:off x="3838680" y="4286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09" name="Oval 240"/>
            <p:cNvSpPr/>
            <p:nvPr/>
          </p:nvSpPr>
          <p:spPr>
            <a:xfrm>
              <a:off x="3838680" y="51004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0" name="Oval 241"/>
            <p:cNvSpPr/>
            <p:nvPr/>
          </p:nvSpPr>
          <p:spPr>
            <a:xfrm>
              <a:off x="5478480" y="550692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1" name="Oval 242"/>
            <p:cNvSpPr/>
            <p:nvPr/>
          </p:nvSpPr>
          <p:spPr>
            <a:xfrm>
              <a:off x="5478480" y="5915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2" name="Oval 243"/>
            <p:cNvSpPr/>
            <p:nvPr/>
          </p:nvSpPr>
          <p:spPr>
            <a:xfrm>
              <a:off x="5478480" y="63230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3" name="Oval 244"/>
            <p:cNvSpPr/>
            <p:nvPr/>
          </p:nvSpPr>
          <p:spPr>
            <a:xfrm>
              <a:off x="5478480" y="34718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4" name="Oval 245"/>
            <p:cNvSpPr/>
            <p:nvPr/>
          </p:nvSpPr>
          <p:spPr>
            <a:xfrm>
              <a:off x="5478480" y="38782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5" name="Oval 246"/>
            <p:cNvSpPr/>
            <p:nvPr/>
          </p:nvSpPr>
          <p:spPr>
            <a:xfrm>
              <a:off x="5478480" y="4286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6" name="Oval 247"/>
            <p:cNvSpPr/>
            <p:nvPr/>
          </p:nvSpPr>
          <p:spPr>
            <a:xfrm>
              <a:off x="5478480" y="469260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7" name="Oval 248"/>
            <p:cNvSpPr/>
            <p:nvPr/>
          </p:nvSpPr>
          <p:spPr>
            <a:xfrm>
              <a:off x="5478480" y="51004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8" name="Oval 249"/>
            <p:cNvSpPr/>
            <p:nvPr/>
          </p:nvSpPr>
          <p:spPr>
            <a:xfrm>
              <a:off x="7120080" y="550692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19" name="Oval 250"/>
            <p:cNvSpPr/>
            <p:nvPr/>
          </p:nvSpPr>
          <p:spPr>
            <a:xfrm>
              <a:off x="7120080" y="5915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0" name="Oval 251"/>
            <p:cNvSpPr/>
            <p:nvPr/>
          </p:nvSpPr>
          <p:spPr>
            <a:xfrm>
              <a:off x="7120080" y="63230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1" name="Oval 252"/>
            <p:cNvSpPr/>
            <p:nvPr/>
          </p:nvSpPr>
          <p:spPr>
            <a:xfrm>
              <a:off x="7120080" y="34718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2" name="Oval 253"/>
            <p:cNvSpPr/>
            <p:nvPr/>
          </p:nvSpPr>
          <p:spPr>
            <a:xfrm>
              <a:off x="7120080" y="38782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3" name="Oval 254"/>
            <p:cNvSpPr/>
            <p:nvPr/>
          </p:nvSpPr>
          <p:spPr>
            <a:xfrm>
              <a:off x="7120080" y="4286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4" name="Oval 255"/>
            <p:cNvSpPr/>
            <p:nvPr/>
          </p:nvSpPr>
          <p:spPr>
            <a:xfrm>
              <a:off x="7120080" y="469260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5" name="Oval 256"/>
            <p:cNvSpPr/>
            <p:nvPr/>
          </p:nvSpPr>
          <p:spPr>
            <a:xfrm>
              <a:off x="7120080" y="51004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6" name="Oval 257"/>
            <p:cNvSpPr/>
            <p:nvPr/>
          </p:nvSpPr>
          <p:spPr>
            <a:xfrm>
              <a:off x="8761320" y="550692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7" name="Oval 258"/>
            <p:cNvSpPr/>
            <p:nvPr/>
          </p:nvSpPr>
          <p:spPr>
            <a:xfrm>
              <a:off x="8761320" y="5915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8" name="Oval 259"/>
            <p:cNvSpPr/>
            <p:nvPr/>
          </p:nvSpPr>
          <p:spPr>
            <a:xfrm>
              <a:off x="8761320" y="63230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29" name="Oval 260"/>
            <p:cNvSpPr/>
            <p:nvPr/>
          </p:nvSpPr>
          <p:spPr>
            <a:xfrm>
              <a:off x="8761320" y="347184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0" name="Oval 261"/>
            <p:cNvSpPr/>
            <p:nvPr/>
          </p:nvSpPr>
          <p:spPr>
            <a:xfrm>
              <a:off x="8761320" y="38782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1" name="Oval 262"/>
            <p:cNvSpPr/>
            <p:nvPr/>
          </p:nvSpPr>
          <p:spPr>
            <a:xfrm>
              <a:off x="8761320" y="428616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2" name="Oval 263"/>
            <p:cNvSpPr/>
            <p:nvPr/>
          </p:nvSpPr>
          <p:spPr>
            <a:xfrm>
              <a:off x="8761320" y="510048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3" name="Line 264"/>
            <p:cNvSpPr/>
            <p:nvPr/>
          </p:nvSpPr>
          <p:spPr>
            <a:xfrm flipH="1" flipV="1">
              <a:off x="3976560" y="35733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4" name="Line 265"/>
            <p:cNvSpPr/>
            <p:nvPr/>
          </p:nvSpPr>
          <p:spPr>
            <a:xfrm flipH="1">
              <a:off x="3976560" y="396216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5" name="Line 266"/>
            <p:cNvSpPr/>
            <p:nvPr/>
          </p:nvSpPr>
          <p:spPr>
            <a:xfrm flipH="1" flipV="1">
              <a:off x="3976560" y="43923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6" name="Line 267"/>
            <p:cNvSpPr/>
            <p:nvPr/>
          </p:nvSpPr>
          <p:spPr>
            <a:xfrm flipH="1" flipV="1">
              <a:off x="3976560" y="519084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7" name="Line 268"/>
            <p:cNvSpPr/>
            <p:nvPr/>
          </p:nvSpPr>
          <p:spPr>
            <a:xfrm flipH="1">
              <a:off x="3976560" y="559728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8" name="Line 269"/>
            <p:cNvSpPr/>
            <p:nvPr/>
          </p:nvSpPr>
          <p:spPr>
            <a:xfrm flipH="1" flipV="1">
              <a:off x="3976560" y="603864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39" name="Line 270"/>
            <p:cNvSpPr/>
            <p:nvPr/>
          </p:nvSpPr>
          <p:spPr>
            <a:xfrm flipH="1">
              <a:off x="3976560" y="643860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0" name="Line 271"/>
            <p:cNvSpPr/>
            <p:nvPr/>
          </p:nvSpPr>
          <p:spPr>
            <a:xfrm flipV="1">
              <a:off x="7297560" y="35733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1" name="Line 272"/>
            <p:cNvSpPr/>
            <p:nvPr/>
          </p:nvSpPr>
          <p:spPr>
            <a:xfrm>
              <a:off x="7292880" y="396216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2" name="Line 273"/>
            <p:cNvSpPr/>
            <p:nvPr/>
          </p:nvSpPr>
          <p:spPr>
            <a:xfrm flipV="1">
              <a:off x="7297560" y="43923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3" name="Line 274"/>
            <p:cNvSpPr/>
            <p:nvPr/>
          </p:nvSpPr>
          <p:spPr>
            <a:xfrm flipV="1">
              <a:off x="7297560" y="519084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4" name="Line 275"/>
            <p:cNvSpPr/>
            <p:nvPr/>
          </p:nvSpPr>
          <p:spPr>
            <a:xfrm>
              <a:off x="7292880" y="559728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5" name="Line 276"/>
            <p:cNvSpPr/>
            <p:nvPr/>
          </p:nvSpPr>
          <p:spPr>
            <a:xfrm flipV="1">
              <a:off x="7297560" y="603864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6" name="Line 277"/>
            <p:cNvSpPr/>
            <p:nvPr/>
          </p:nvSpPr>
          <p:spPr>
            <a:xfrm>
              <a:off x="7292880" y="643860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7" name="Line 278"/>
            <p:cNvSpPr/>
            <p:nvPr/>
          </p:nvSpPr>
          <p:spPr>
            <a:xfrm flipH="1">
              <a:off x="3976560" y="4392360"/>
              <a:ext cx="1461960" cy="74160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8" name="Line 279"/>
            <p:cNvSpPr/>
            <p:nvPr/>
          </p:nvSpPr>
          <p:spPr>
            <a:xfrm flipV="1">
              <a:off x="5613120" y="3962160"/>
              <a:ext cx="146232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49" name="Line 280"/>
            <p:cNvSpPr/>
            <p:nvPr/>
          </p:nvSpPr>
          <p:spPr>
            <a:xfrm flipH="1">
              <a:off x="5613120" y="55972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0" name="Line 281"/>
            <p:cNvSpPr/>
            <p:nvPr/>
          </p:nvSpPr>
          <p:spPr>
            <a:xfrm flipH="1" flipV="1">
              <a:off x="5613120" y="4392360"/>
              <a:ext cx="146232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1" name="Line 282"/>
            <p:cNvSpPr/>
            <p:nvPr/>
          </p:nvSpPr>
          <p:spPr>
            <a:xfrm flipH="1" flipV="1">
              <a:off x="5613120" y="5654520"/>
              <a:ext cx="1462320" cy="7412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2" name="Line 283"/>
            <p:cNvSpPr/>
            <p:nvPr/>
          </p:nvSpPr>
          <p:spPr>
            <a:xfrm flipV="1">
              <a:off x="5613120" y="5190840"/>
              <a:ext cx="1462320" cy="116388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3" name="Line 284"/>
            <p:cNvSpPr/>
            <p:nvPr/>
          </p:nvSpPr>
          <p:spPr>
            <a:xfrm flipH="1" flipV="1">
              <a:off x="3976560" y="559728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4" name="Line 285"/>
            <p:cNvSpPr/>
            <p:nvPr/>
          </p:nvSpPr>
          <p:spPr>
            <a:xfrm flipH="1" flipV="1">
              <a:off x="3976560" y="3573360"/>
              <a:ext cx="1461960" cy="7412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5" name="Line 286"/>
            <p:cNvSpPr/>
            <p:nvPr/>
          </p:nvSpPr>
          <p:spPr>
            <a:xfrm flipH="1" flipV="1">
              <a:off x="3976560" y="39621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6" name="Oval 287"/>
            <p:cNvSpPr/>
            <p:nvPr/>
          </p:nvSpPr>
          <p:spPr>
            <a:xfrm>
              <a:off x="8761320" y="469260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7" name="Line 288"/>
            <p:cNvSpPr/>
            <p:nvPr/>
          </p:nvSpPr>
          <p:spPr>
            <a:xfrm flipV="1">
              <a:off x="7310160" y="4784400"/>
              <a:ext cx="146232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8" name="Line 289"/>
            <p:cNvSpPr/>
            <p:nvPr/>
          </p:nvSpPr>
          <p:spPr>
            <a:xfrm>
              <a:off x="7305480" y="478440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59" name="Oval 290"/>
            <p:cNvSpPr/>
            <p:nvPr/>
          </p:nvSpPr>
          <p:spPr>
            <a:xfrm>
              <a:off x="3838680" y="4692600"/>
              <a:ext cx="140400" cy="16740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0" name="Line 291"/>
            <p:cNvSpPr/>
            <p:nvPr/>
          </p:nvSpPr>
          <p:spPr>
            <a:xfrm flipH="1" flipV="1">
              <a:off x="3987720" y="482724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1" name="Line 292"/>
            <p:cNvSpPr/>
            <p:nvPr/>
          </p:nvSpPr>
          <p:spPr>
            <a:xfrm flipV="1">
              <a:off x="5641920" y="4414680"/>
              <a:ext cx="1461960" cy="7412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2" name="Line 293"/>
            <p:cNvSpPr/>
            <p:nvPr/>
          </p:nvSpPr>
          <p:spPr>
            <a:xfrm flipV="1">
              <a:off x="5653080" y="3984480"/>
              <a:ext cx="1461960" cy="7412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3" name="Line 294"/>
            <p:cNvSpPr/>
            <p:nvPr/>
          </p:nvSpPr>
          <p:spPr>
            <a:xfrm flipV="1">
              <a:off x="7291080" y="3990960"/>
              <a:ext cx="146232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4" name="Line 295"/>
            <p:cNvSpPr/>
            <p:nvPr/>
          </p:nvSpPr>
          <p:spPr>
            <a:xfrm>
              <a:off x="7286400" y="437976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5" name="Line 296"/>
            <p:cNvSpPr/>
            <p:nvPr/>
          </p:nvSpPr>
          <p:spPr>
            <a:xfrm flipV="1">
              <a:off x="7273800" y="563076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6" name="Line 297"/>
            <p:cNvSpPr/>
            <p:nvPr/>
          </p:nvSpPr>
          <p:spPr>
            <a:xfrm>
              <a:off x="7269120" y="601956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7" name="Line 298"/>
            <p:cNvSpPr/>
            <p:nvPr/>
          </p:nvSpPr>
          <p:spPr>
            <a:xfrm flipH="1">
              <a:off x="5624280" y="60148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8" name="Line 299"/>
            <p:cNvSpPr/>
            <p:nvPr/>
          </p:nvSpPr>
          <p:spPr>
            <a:xfrm flipH="1">
              <a:off x="4071600" y="35812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69" name="Line 300"/>
            <p:cNvSpPr/>
            <p:nvPr/>
          </p:nvSpPr>
          <p:spPr>
            <a:xfrm flipH="1">
              <a:off x="5641920" y="3581280"/>
              <a:ext cx="146664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0" name="Line 301"/>
            <p:cNvSpPr/>
            <p:nvPr/>
          </p:nvSpPr>
          <p:spPr>
            <a:xfrm flipH="1" flipV="1">
              <a:off x="7234200" y="358452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1" name="Line 302"/>
            <p:cNvSpPr/>
            <p:nvPr/>
          </p:nvSpPr>
          <p:spPr>
            <a:xfrm flipH="1">
              <a:off x="7329240" y="359244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2" name="Line 303"/>
            <p:cNvSpPr/>
            <p:nvPr/>
          </p:nvSpPr>
          <p:spPr>
            <a:xfrm flipV="1">
              <a:off x="5695920" y="3620880"/>
              <a:ext cx="1461960" cy="3524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3" name="Line 304"/>
            <p:cNvSpPr/>
            <p:nvPr/>
          </p:nvSpPr>
          <p:spPr>
            <a:xfrm>
              <a:off x="5624280" y="47782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4" name="Line 305"/>
            <p:cNvSpPr/>
            <p:nvPr/>
          </p:nvSpPr>
          <p:spPr>
            <a:xfrm flipV="1">
              <a:off x="5635440" y="5219640"/>
              <a:ext cx="1461960" cy="74124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5" name="Line 306"/>
            <p:cNvSpPr/>
            <p:nvPr/>
          </p:nvSpPr>
          <p:spPr>
            <a:xfrm flipH="1" flipV="1">
              <a:off x="3970080" y="4789440"/>
              <a:ext cx="1462320" cy="118260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6" name="Line 307"/>
            <p:cNvSpPr/>
            <p:nvPr/>
          </p:nvSpPr>
          <p:spPr>
            <a:xfrm>
              <a:off x="3993840" y="47782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7" name="Line 308"/>
            <p:cNvSpPr/>
            <p:nvPr/>
          </p:nvSpPr>
          <p:spPr>
            <a:xfrm>
              <a:off x="5589360" y="4778280"/>
              <a:ext cx="1467000" cy="360"/>
            </a:xfrm>
            <a:prstGeom prst="line">
              <a:avLst/>
            </a:prstGeom>
            <a:ln w="12700">
              <a:solidFill>
                <a:srgbClr val="ddddd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78" name="Text Box 309"/>
            <p:cNvSpPr/>
            <p:nvPr/>
          </p:nvSpPr>
          <p:spPr>
            <a:xfrm>
              <a:off x="2867040" y="455364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iniciais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9" name="Text Box 310"/>
            <p:cNvSpPr/>
            <p:nvPr/>
          </p:nvSpPr>
          <p:spPr>
            <a:xfrm>
              <a:off x="9053640" y="4553640"/>
              <a:ext cx="8193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ctr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Estados 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ct val="100000"/>
                </a:lnSpc>
              </a:pPr>
              <a:r>
                <a:rPr b="1" lang="pt-BR" sz="1400" strike="noStrike" u="none">
                  <a:solidFill>
                    <a:schemeClr val="dk1"/>
                  </a:solidFill>
                  <a:effectLst/>
                  <a:uFillTx/>
                  <a:latin typeface="Times New Roman"/>
                  <a:ea typeface="ＭＳ Ｐゴシック"/>
                </a:rPr>
                <a:t>finais</a:t>
              </a:r>
              <a:endPara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344520" y="6912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1" name="PlaceHolder 2"/>
          <p:cNvSpPr>
            <a:spLocks noGrp="1"/>
          </p:cNvSpPr>
          <p:nvPr>
            <p:ph/>
          </p:nvPr>
        </p:nvSpPr>
        <p:spPr>
          <a:xfrm>
            <a:off x="1744560" y="10746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Direção da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bidirecional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 frente, a partir do nó inicial, e para trás, a partir do nó final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busca é interrompida quando os dois processos geram um mesmo estado intermediário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82" name="Group 323"/>
          <p:cNvGrpSpPr/>
          <p:nvPr/>
        </p:nvGrpSpPr>
        <p:grpSpPr>
          <a:xfrm>
            <a:off x="3852720" y="4695840"/>
            <a:ext cx="1780560" cy="1389600"/>
            <a:chOff x="3852720" y="4695840"/>
            <a:chExt cx="1780560" cy="1389600"/>
          </a:xfrm>
        </p:grpSpPr>
        <p:sp>
          <p:nvSpPr>
            <p:cNvPr id="983" name="Oval 142"/>
            <p:cNvSpPr/>
            <p:nvPr/>
          </p:nvSpPr>
          <p:spPr>
            <a:xfrm>
              <a:off x="3852720" y="4695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84" name="Line 144"/>
            <p:cNvSpPr/>
            <p:nvPr/>
          </p:nvSpPr>
          <p:spPr>
            <a:xfrm flipH="1">
              <a:off x="3990960" y="4800600"/>
              <a:ext cx="146664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85" name="Line 149"/>
            <p:cNvSpPr/>
            <p:nvPr/>
          </p:nvSpPr>
          <p:spPr>
            <a:xfrm flipH="1" flipV="1">
              <a:off x="3990960" y="4800600"/>
              <a:ext cx="1461960" cy="116352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86" name="Oval 150"/>
            <p:cNvSpPr/>
            <p:nvPr/>
          </p:nvSpPr>
          <p:spPr>
            <a:xfrm>
              <a:off x="5492880" y="59180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87" name="Oval 151"/>
            <p:cNvSpPr/>
            <p:nvPr/>
          </p:nvSpPr>
          <p:spPr>
            <a:xfrm>
              <a:off x="5492880" y="4695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988" name="Group 324"/>
          <p:cNvGrpSpPr/>
          <p:nvPr/>
        </p:nvGrpSpPr>
        <p:grpSpPr>
          <a:xfrm>
            <a:off x="7134120" y="4695840"/>
            <a:ext cx="1782000" cy="575280"/>
            <a:chOff x="7134120" y="4695840"/>
            <a:chExt cx="1782000" cy="575280"/>
          </a:xfrm>
        </p:grpSpPr>
        <p:sp>
          <p:nvSpPr>
            <p:cNvPr id="989" name="Oval 143"/>
            <p:cNvSpPr/>
            <p:nvPr/>
          </p:nvSpPr>
          <p:spPr>
            <a:xfrm>
              <a:off x="8775720" y="4695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0" name="Line 145"/>
            <p:cNvSpPr/>
            <p:nvPr/>
          </p:nvSpPr>
          <p:spPr>
            <a:xfrm>
              <a:off x="7306920" y="480060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1" name="Line 146"/>
            <p:cNvSpPr/>
            <p:nvPr/>
          </p:nvSpPr>
          <p:spPr>
            <a:xfrm flipV="1">
              <a:off x="7311960" y="486396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2" name="Oval 152"/>
            <p:cNvSpPr/>
            <p:nvPr/>
          </p:nvSpPr>
          <p:spPr>
            <a:xfrm>
              <a:off x="7134120" y="46958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3" name="Oval 153"/>
            <p:cNvSpPr/>
            <p:nvPr/>
          </p:nvSpPr>
          <p:spPr>
            <a:xfrm>
              <a:off x="7134120" y="51037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994" name="Group 326"/>
          <p:cNvGrpSpPr/>
          <p:nvPr/>
        </p:nvGrpSpPr>
        <p:grpSpPr>
          <a:xfrm>
            <a:off x="5601960" y="3890880"/>
            <a:ext cx="1653480" cy="2204280"/>
            <a:chOff x="5601960" y="3890880"/>
            <a:chExt cx="1653480" cy="2204280"/>
          </a:xfrm>
        </p:grpSpPr>
        <p:sp>
          <p:nvSpPr>
            <p:cNvPr id="995" name="Oval 312"/>
            <p:cNvSpPr/>
            <p:nvPr/>
          </p:nvSpPr>
          <p:spPr>
            <a:xfrm>
              <a:off x="7115040" y="592776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6" name="Oval 313"/>
            <p:cNvSpPr/>
            <p:nvPr/>
          </p:nvSpPr>
          <p:spPr>
            <a:xfrm>
              <a:off x="7115040" y="389088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7" name="Line 314"/>
            <p:cNvSpPr/>
            <p:nvPr/>
          </p:nvSpPr>
          <p:spPr>
            <a:xfrm flipV="1">
              <a:off x="5630760" y="3997080"/>
              <a:ext cx="1461960" cy="74160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998" name="Line 315"/>
            <p:cNvSpPr/>
            <p:nvPr/>
          </p:nvSpPr>
          <p:spPr>
            <a:xfrm flipH="1">
              <a:off x="5601960" y="602748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grpSp>
        <p:nvGrpSpPr>
          <p:cNvPr id="999" name="Group 325"/>
          <p:cNvGrpSpPr/>
          <p:nvPr/>
        </p:nvGrpSpPr>
        <p:grpSpPr>
          <a:xfrm>
            <a:off x="5491080" y="4299120"/>
            <a:ext cx="1614240" cy="2203920"/>
            <a:chOff x="5491080" y="4299120"/>
            <a:chExt cx="1614240" cy="2203920"/>
          </a:xfrm>
        </p:grpSpPr>
        <p:sp>
          <p:nvSpPr>
            <p:cNvPr id="1000" name="Line 147"/>
            <p:cNvSpPr/>
            <p:nvPr/>
          </p:nvSpPr>
          <p:spPr>
            <a:xfrm>
              <a:off x="5627520" y="4800600"/>
              <a:ext cx="1467000" cy="36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1" name="Line 148"/>
            <p:cNvSpPr/>
            <p:nvPr/>
          </p:nvSpPr>
          <p:spPr>
            <a:xfrm flipV="1">
              <a:off x="5627520" y="5194080"/>
              <a:ext cx="1461960" cy="7412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2" name="Oval 316"/>
            <p:cNvSpPr/>
            <p:nvPr/>
          </p:nvSpPr>
          <p:spPr>
            <a:xfrm>
              <a:off x="5491080" y="633564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3" name="Oval 317"/>
            <p:cNvSpPr/>
            <p:nvPr/>
          </p:nvSpPr>
          <p:spPr>
            <a:xfrm>
              <a:off x="5491080" y="4299120"/>
              <a:ext cx="140400" cy="167400"/>
            </a:xfrm>
            <a:prstGeom prst="ellipse">
              <a:avLst/>
            </a:prstGeom>
            <a:solidFill>
              <a:srgbClr val="b2b2b2"/>
            </a:solidFill>
            <a:ln w="28575">
              <a:solidFill>
                <a:srgbClr val="2e495e"/>
              </a:solidFill>
              <a:round/>
            </a:ln>
            <a:effectLst>
              <a:outerShdw algn="ctr" blurRad="63360" dir="2700000" dist="37674" rotWithShape="0">
                <a:schemeClr val="bg2">
                  <a:alpha val="74998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4" name="Line 318"/>
            <p:cNvSpPr/>
            <p:nvPr/>
          </p:nvSpPr>
          <p:spPr>
            <a:xfrm flipH="1" flipV="1">
              <a:off x="5643360" y="4404960"/>
              <a:ext cx="1461960" cy="35244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5" name="Line 319"/>
            <p:cNvSpPr/>
            <p:nvPr/>
          </p:nvSpPr>
          <p:spPr>
            <a:xfrm flipV="1">
              <a:off x="5643360" y="5203800"/>
              <a:ext cx="1461960" cy="1163520"/>
            </a:xfrm>
            <a:prstGeom prst="line">
              <a:avLst/>
            </a:prstGeom>
            <a:ln w="28575">
              <a:solidFill>
                <a:srgbClr val="2e495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  <p:sp>
        <p:nvSpPr>
          <p:cNvPr id="1006" name="Line 327"/>
          <p:cNvSpPr/>
          <p:nvPr/>
        </p:nvSpPr>
        <p:spPr>
          <a:xfrm>
            <a:off x="4028760" y="4779720"/>
            <a:ext cx="4692960" cy="360"/>
          </a:xfrm>
          <a:prstGeom prst="line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Times New Roman"/>
              <a:ea typeface="ＭＳ Ｐゴシック"/>
            </a:endParaRPr>
          </a:p>
        </p:txBody>
      </p:sp>
      <p:grpSp>
        <p:nvGrpSpPr>
          <p:cNvPr id="1007" name="Group 332"/>
          <p:cNvGrpSpPr/>
          <p:nvPr/>
        </p:nvGrpSpPr>
        <p:grpSpPr>
          <a:xfrm>
            <a:off x="4041720" y="4825800"/>
            <a:ext cx="4659120" cy="1162080"/>
            <a:chOff x="4041720" y="4825800"/>
            <a:chExt cx="4659120" cy="1162080"/>
          </a:xfrm>
        </p:grpSpPr>
        <p:sp>
          <p:nvSpPr>
            <p:cNvPr id="1008" name="Line 328"/>
            <p:cNvSpPr/>
            <p:nvPr/>
          </p:nvSpPr>
          <p:spPr>
            <a:xfrm flipV="1">
              <a:off x="7183080" y="4862160"/>
              <a:ext cx="1517760" cy="316080"/>
            </a:xfrm>
            <a:prstGeom prst="line">
              <a:avLst/>
            </a:prstGeom>
            <a:ln w="38100">
              <a:solidFill>
                <a:srgbClr val="ff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09" name="Line 330"/>
            <p:cNvSpPr/>
            <p:nvPr/>
          </p:nvSpPr>
          <p:spPr>
            <a:xfrm>
              <a:off x="4041720" y="4825800"/>
              <a:ext cx="1500120" cy="1162080"/>
            </a:xfrm>
            <a:prstGeom prst="line">
              <a:avLst/>
            </a:prstGeom>
            <a:ln w="381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  <p:sp>
          <p:nvSpPr>
            <p:cNvPr id="1010" name="Line 331"/>
            <p:cNvSpPr/>
            <p:nvPr/>
          </p:nvSpPr>
          <p:spPr>
            <a:xfrm flipV="1">
              <a:off x="5553000" y="5194080"/>
              <a:ext cx="1623960" cy="793800"/>
            </a:xfrm>
            <a:prstGeom prst="line">
              <a:avLst/>
            </a:prstGeom>
            <a:ln w="381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2" dur="indefinite" restart="never" nodeType="tmRoot">
          <p:childTnLst>
            <p:seq>
              <p:cTn id="943" dur="indefinite" nodeType="mainSeq">
                <p:childTnLst>
                  <p:par>
                    <p:cTn id="944" nodeType="clickEffect" fill="hold">
                      <p:stCondLst>
                        <p:cond delay="indefinite"/>
                      </p:stCondLst>
                      <p:childTnLst>
                        <p:par>
                          <p:cTn id="94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4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948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95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52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3" nodeType="clickEffect" fill="hold">
                      <p:stCondLst>
                        <p:cond delay="indefinite"/>
                      </p:stCondLst>
                      <p:childTnLst>
                        <p:par>
                          <p:cTn id="95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55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95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95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61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nodeType="clickEffect" fill="hold">
                      <p:stCondLst>
                        <p:cond delay="indefinite"/>
                      </p:stCondLst>
                      <p:childTnLst>
                        <p:par>
                          <p:cTn id="96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6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6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96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7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1380600" y="187380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925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Direção da busca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bidirecional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possível utilizar estratégias diferentes (largura, profundidade, etc.) em cada direção da busca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para trás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gera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predecessores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do nó final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os operadores são reversíveis: conjunto de predecessores do nó = conjunto de sucessores do nó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d/2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o fator de expansão dos nós é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nas duas direções e a profundidade do último nó gerado é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cada processo busca até metade da profundidade do nó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945720" y="208692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925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Evitando estados repetidos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geral em busca: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Expandir estados presentes em caminhos já explorados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inevitável quando existe operadores reversíveis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árvore de busca é potencialmente infinita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5397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encontrar rotas, canibais e missionários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Idéia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podar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(“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prune”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estados repetidos, para gerar apenas a parte da árvore que corresponde ao grafo do espaço de estados (que é finito!)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mesmo quando esta árvore é finita ... evitar estados repetidos pode reduzir exponencialmente o custo da busca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 de problemas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Uma atividade simbólica orientada a objetivo ocorre em um espaço de problemas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em um espaço de problemas é visto como um </a:t>
            </a:r>
            <a:r>
              <a:rPr b="1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modelo geral de inteligência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500040" y="4680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/>
          </p:nvPr>
        </p:nvSpPr>
        <p:spPr>
          <a:xfrm>
            <a:off x="219600" y="110124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550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Evitando estados repetidos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285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285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2856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+ 1) estados no espaço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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2</a:t>
            </a:r>
            <a:r>
              <a:rPr b="0" i="1" lang="pt-BR" sz="28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caminhos na árvore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Questão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evitar expandir estados presentes em caminhos já explorados sem aumentar de forma considerável o custo computacional?</a:t>
            </a:r>
            <a:endParaRPr b="0" lang="pt-BR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08252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17" name="Group 4"/>
          <p:cNvGrpSpPr/>
          <p:nvPr/>
        </p:nvGrpSpPr>
        <p:grpSpPr>
          <a:xfrm>
            <a:off x="6543720" y="709560"/>
            <a:ext cx="5428440" cy="1918800"/>
            <a:chOff x="6543720" y="709560"/>
            <a:chExt cx="5428440" cy="1918800"/>
          </a:xfrm>
        </p:grpSpPr>
        <p:graphicFrame>
          <p:nvGraphicFramePr>
            <p:cNvPr id="1018" name="Object 5"/>
            <p:cNvGraphicFramePr/>
            <p:nvPr/>
          </p:nvGraphicFramePr>
          <p:xfrm>
            <a:off x="6962760" y="709560"/>
            <a:ext cx="5009400" cy="1904400"/>
          </p:xfrm>
          <a:graphic>
            <a:graphicData uri="http://schemas.openxmlformats.org/presentationml/2006/ole">
              <p:oleObj progId="Photoshop.Image.4" r:id="rId1" spid="">
                <p:embed/>
                <p:pic>
                  <p:nvPicPr>
                    <p:cNvPr id="1019" name="Object 5" descr="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6962760" y="709560"/>
                      <a:ext cx="5009400" cy="190440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</p:oleObj>
            </a:graphicData>
          </a:graphic>
        </p:graphicFrame>
        <p:sp>
          <p:nvSpPr>
            <p:cNvPr id="1020" name="Text Box 6"/>
            <p:cNvSpPr/>
            <p:nvPr/>
          </p:nvSpPr>
          <p:spPr>
            <a:xfrm>
              <a:off x="6543720" y="2627280"/>
              <a:ext cx="243216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i="1" lang="pt-BR" sz="2400" strike="noStrike" u="none">
                  <a:solidFill>
                    <a:schemeClr val="dk2"/>
                  </a:solidFill>
                  <a:effectLst/>
                  <a:uFillTx/>
                  <a:latin typeface="Times New Roman"/>
                  <a:ea typeface="MS PGothic"/>
                </a:rPr>
                <a:t>Espaço de estados</a:t>
              </a:r>
              <a:endPara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1" name="Text Box 7"/>
            <p:cNvSpPr/>
            <p:nvPr/>
          </p:nvSpPr>
          <p:spPr>
            <a:xfrm>
              <a:off x="9651960" y="2627280"/>
              <a:ext cx="216648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-43920" bIns="-4392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i="1" lang="pt-BR" sz="2400" strike="noStrike" u="none">
                  <a:solidFill>
                    <a:schemeClr val="dk2"/>
                  </a:solidFill>
                  <a:effectLst/>
                  <a:uFillTx/>
                  <a:latin typeface="Times New Roman"/>
                  <a:ea typeface="MS PGothic"/>
                </a:rPr>
                <a:t>Árvore de busca</a:t>
              </a:r>
              <a:endPara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439560" y="1980360"/>
            <a:ext cx="8687520" cy="3307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 fontScale="92500" lnSpcReduction="19999"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Evitando estados repetidos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Soluções: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retornar ao estado “pai”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Função que rejeita geração de sucessor igual ao pai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criar caminhos com ciclos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gerar sucessores para qualquer estado que já apareceu no caminho sendo expandido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Não gerar qualquer estado que já tenha sido criado antes (em qualquer ramo)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Requer que todos os estados gerados permaneçam na memória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memória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 baseline="30000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Pode ser implementado mais eficientemente com tabelas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hash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181080" y="104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/>
          </p:nvPr>
        </p:nvSpPr>
        <p:spPr>
          <a:xfrm>
            <a:off x="1682640" y="1557360"/>
            <a:ext cx="8687520" cy="470952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Considerações finais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Comparação entre os métodos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Onde</a:t>
            </a:r>
            <a:br>
              <a:rPr sz="2000"/>
            </a:b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fator de expansão do problema </a:t>
            </a:r>
            <a:br>
              <a:rPr sz="2000"/>
            </a:b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nível da primeira solução para o problema </a:t>
            </a:r>
            <a:br>
              <a:rPr sz="2000"/>
            </a:b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limite de profundidade </a:t>
            </a:r>
            <a:br>
              <a:rPr sz="2000"/>
            </a:br>
            <a:r>
              <a:rPr b="1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profundidade máxima 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026" name="Object 4"/>
          <p:cNvGraphicFramePr/>
          <p:nvPr/>
        </p:nvGraphicFramePr>
        <p:xfrm>
          <a:off x="1541520" y="2644920"/>
          <a:ext cx="9154440" cy="1851840"/>
        </p:xfrm>
        <a:graphic>
          <a:graphicData uri="http://schemas.openxmlformats.org/presentationml/2006/ole">
            <p:oleObj progId="Word.Document.8" r:id="rId1" spid="">
              <p:embed/>
              <p:pic>
                <p:nvPicPr>
                  <p:cNvPr id="1027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541520" y="2644920"/>
                    <a:ext cx="9154440" cy="185184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Busca cega (ou exaustiva)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1043280" y="1918080"/>
            <a:ext cx="8687520" cy="3478680"/>
          </a:xfrm>
          <a:prstGeom prst="rect">
            <a:avLst/>
          </a:prstGeom>
          <a:noFill/>
          <a:ln w="0">
            <a:noFill/>
          </a:ln>
        </p:spPr>
        <p:txBody>
          <a:bodyPr lIns="91440" rIns="0" tIns="45720" bIns="45720" anchor="t">
            <a:norm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Considerações finais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Custo de armazenamento e verificação </a:t>
            </a:r>
            <a:r>
              <a:rPr b="1" lang="pt-BR" sz="2000" strike="noStrike" u="none">
                <a:solidFill>
                  <a:schemeClr val="dk1"/>
                </a:solidFill>
                <a:effectLst/>
                <a:uFillTx/>
                <a:latin typeface="Symbol"/>
              </a:rPr>
              <a:t>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Custo extra de busca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Solução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Depende do problema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53972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Quanto mais “loops”, mais vantagem em evitá-los!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1123344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title"/>
          </p:nvPr>
        </p:nvSpPr>
        <p:spPr>
          <a:xfrm>
            <a:off x="1487160" y="13629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5" name="Espaço Reservado para Conteúdo 2"/>
          <p:cNvSpPr/>
          <p:nvPr/>
        </p:nvSpPr>
        <p:spPr>
          <a:xfrm>
            <a:off x="19800" y="1417680"/>
            <a:ext cx="6806520" cy="176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</a:t>
            </a:r>
            <a:r>
              <a:rPr b="1" lang="pt-BR" sz="32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agente</a:t>
            </a: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algo capaz de perceber seu </a:t>
            </a:r>
            <a:r>
              <a:rPr b="1" lang="pt-BR" sz="32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ambiente</a:t>
            </a: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por meio de </a:t>
            </a:r>
            <a:r>
              <a:rPr b="1" lang="pt-BR" sz="32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sensores</a:t>
            </a: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 de agir sobre esse ambiente por meio de </a:t>
            </a:r>
            <a:r>
              <a:rPr b="1" lang="pt-BR" sz="32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atuadores</a:t>
            </a:r>
            <a:r>
              <a:rPr b="0" lang="pt-BR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7" name="Picture 4" descr="agent-environment"/>
          <p:cNvPicPr/>
          <p:nvPr/>
        </p:nvPicPr>
        <p:blipFill>
          <a:blip r:embed="rId1"/>
          <a:stretch/>
        </p:blipFill>
        <p:spPr>
          <a:xfrm>
            <a:off x="6844680" y="422640"/>
            <a:ext cx="5328360" cy="240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8" name="Rectangle 3"/>
          <p:cNvSpPr/>
          <p:nvPr/>
        </p:nvSpPr>
        <p:spPr>
          <a:xfrm>
            <a:off x="1398240" y="3081240"/>
            <a:ext cx="9840240" cy="33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humano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Sensores: Olhos, ouvidos e outros órgãos.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Atuadores: Mãos, pernas, boca e outras partes do corpo.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robótico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Sensores: câmeras e detectores de infravermelho.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Atuadores: vários motores.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de software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Sensores: entrada do teclado, conteúdo de arquivos e pacotes vindos da rede.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Atuadores: tela, disco, envio de pacotes pela rede.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Mapeando percepções em ações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2" name="Rectangle 3"/>
          <p:cNvSpPr/>
          <p:nvPr/>
        </p:nvSpPr>
        <p:spPr>
          <a:xfrm>
            <a:off x="182160" y="1402560"/>
            <a:ext cx="8357760" cy="47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Sequência de percepções: história completa de tudo que o agente percebeu.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comportamento do agente é dado abstratamente pela </a:t>
            </a:r>
            <a:r>
              <a:rPr b="1" lang="pt-BR" sz="28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função do agente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[</a:t>
            </a:r>
            <a:r>
              <a:rPr b="0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Monotype Corsiva"/>
              </a:rPr>
              <a:t>P*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Monotype Corsiva"/>
              </a:rPr>
              <a:t>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]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onde é a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Monotype Corsiva"/>
              </a:rPr>
              <a:t>P*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é uma sequência de percepções e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Monotype Corsiva"/>
              </a:rPr>
              <a:t>A 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é uma ação.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</a:t>
            </a:r>
            <a:r>
              <a:rPr b="1" lang="pt-BR" sz="28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programa do agente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roda em uma arquitetura física para produzir </a:t>
            </a:r>
            <a:r>
              <a:rPr b="0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= arquitetura + programa.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3" name="Picture 4" descr="vacuum2-environment"/>
          <p:cNvPicPr/>
          <p:nvPr/>
        </p:nvPicPr>
        <p:blipFill>
          <a:blip r:embed="rId1"/>
          <a:stretch/>
        </p:blipFill>
        <p:spPr>
          <a:xfrm>
            <a:off x="8875080" y="2012400"/>
            <a:ext cx="3096360" cy="158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4" name="Rectangle 6"/>
          <p:cNvSpPr/>
          <p:nvPr/>
        </p:nvSpPr>
        <p:spPr>
          <a:xfrm>
            <a:off x="8540280" y="3946680"/>
            <a:ext cx="3766320" cy="248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Percepções: local e conteúdo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[A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sujo]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Ações: Esquerda, Direita, Aspirar, NoOp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5" name="Rectangle 2"/>
          <p:cNvSpPr/>
          <p:nvPr/>
        </p:nvSpPr>
        <p:spPr>
          <a:xfrm>
            <a:off x="8540280" y="502920"/>
            <a:ext cx="350244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500" lnSpcReduction="19999"/>
          </a:bodyPr>
          <a:p>
            <a:pPr algn="ctr" defTabSz="914400">
              <a:lnSpc>
                <a:spcPct val="90000"/>
              </a:lnSpc>
            </a:pPr>
            <a:r>
              <a:rPr b="0" lang="pt-BR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</a:t>
            </a:r>
            <a:br>
              <a:rPr sz="4000"/>
            </a:br>
            <a:r>
              <a:rPr b="0" lang="pt-BR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mundo do aspirador de pó</a:t>
            </a:r>
            <a:endParaRPr b="0" lang="pt-BR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Agentes Racionais (1)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9" name="Rectangle 3"/>
          <p:cNvSpPr/>
          <p:nvPr/>
        </p:nvSpPr>
        <p:spPr>
          <a:xfrm>
            <a:off x="182160" y="1402560"/>
            <a:ext cx="8357760" cy="47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Como preencher corretamente a tabela de ações do agente para cada situação?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deve tomar a ação “correta” baseado no que ele percebe para ter sucesso.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conceito de sucesso do agente depende uma </a:t>
            </a:r>
            <a:r>
              <a:rPr b="1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medida de desempenho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objetiva.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Exemplos: quantidade de sujeira aspirada, gasto de energia, gasto de tempo, quantidade de barulho gerado, etc.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medida de desempenho deve refletir o resultado realmente desejado.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0" name="Rectangle 3"/>
          <p:cNvSpPr/>
          <p:nvPr/>
        </p:nvSpPr>
        <p:spPr>
          <a:xfrm>
            <a:off x="8710920" y="1713240"/>
            <a:ext cx="3381120" cy="41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9999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Ao projetar um agente, a primeira etapa deve ser sempre especificar o </a:t>
            </a:r>
            <a:r>
              <a:rPr b="0" lang="pt-BR" sz="28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ambiente de tarefa</a:t>
            </a: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P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erformance = Medida de Desempenho 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E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nvironment = Ambiente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ctuators = Atuadores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ensors = Sensores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1" name="Rectangle 2"/>
          <p:cNvSpPr/>
          <p:nvPr/>
        </p:nvSpPr>
        <p:spPr>
          <a:xfrm>
            <a:off x="9576000" y="537120"/>
            <a:ext cx="14317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PEAS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Agentes Racionais (2)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5" name="Rectangle 3"/>
          <p:cNvSpPr/>
          <p:nvPr/>
        </p:nvSpPr>
        <p:spPr>
          <a:xfrm>
            <a:off x="182160" y="1402560"/>
            <a:ext cx="8357760" cy="47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 racional: para cada sequência de percepções possíveis deve selecionar uma ação que se espera venha a maximizar sua medida de desempenho, dada a evidência fornecida pela seqüência de percepções e por qualquer conhecimento interno do agente.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Exercício: para que medida de desempenho o agente aspirador de pó é racional?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Agentes Racionais (3)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9" name="Rectangle 3"/>
          <p:cNvSpPr/>
          <p:nvPr/>
        </p:nvSpPr>
        <p:spPr>
          <a:xfrm>
            <a:off x="182160" y="1402560"/>
            <a:ext cx="8357760" cy="47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Racionalidade é diferente de perfeição.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racionalidade maximiza o desempenho esperado, enquanto a perfeição maximiza o desempenho real.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escolha racional só depende das percepções até o momento.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 os agentes podem (e devem!) executar ações para </a:t>
            </a:r>
            <a:r>
              <a:rPr b="0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coleta de informações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tipo importante de coleta de informação é a exploração de um ambiente desconhecido.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também pode (e deve!) </a:t>
            </a:r>
            <a:r>
              <a:rPr b="0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aprender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ou seja, modificar seu comportamento dependendo do que ele percebe ao longo do tempo.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Nesse caso o agente é chamado de </a:t>
            </a:r>
            <a:r>
              <a:rPr b="0" lang="pt-BR" sz="20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autônomo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agente que aprende pode ter sucesso em uma ampla variedade de ambientes.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Problemas clássicos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Jogo dos 8 números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Torre de Hanoi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Missionários e Canibais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Jarro d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’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água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Mundo do aspirador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Mundo de Wumpus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Rectangle 4"/>
          <p:cNvSpPr/>
          <p:nvPr/>
        </p:nvSpPr>
        <p:spPr>
          <a:xfrm>
            <a:off x="6035760" y="1069920"/>
            <a:ext cx="4465080" cy="50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Mundo dos blocos 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Caixeiro viajante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Labirinto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Cripto-aritmética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Problema de Einstein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9999ff"/>
              </a:buClr>
              <a:buFont typeface="Symbol" charset="2"/>
              <a:buChar char="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MS PGothic"/>
              </a:rPr>
              <a:t>Xadrez, Bridge, etc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/>
          </p:nvPr>
        </p:nvSpPr>
        <p:spPr>
          <a:xfrm>
            <a:off x="373320" y="1402560"/>
            <a:ext cx="6310800" cy="42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133200" y="6515640"/>
            <a:ext cx="10305360" cy="25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Introdução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Inteligência Artificial</a:t>
            </a:r>
            <a:r>
              <a:rPr b="0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  </a:t>
            </a:r>
            <a:r>
              <a:rPr b="1" lang="pt-BR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IIA, 2020</a:t>
            </a:r>
            <a:endParaRPr b="0" lang="pt-BR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title"/>
          </p:nvPr>
        </p:nvSpPr>
        <p:spPr>
          <a:xfrm>
            <a:off x="235080" y="259560"/>
            <a:ext cx="953820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Agentes Racionais (3)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3" name="Rectangle 3"/>
          <p:cNvSpPr/>
          <p:nvPr/>
        </p:nvSpPr>
        <p:spPr>
          <a:xfrm>
            <a:off x="182160" y="1402560"/>
            <a:ext cx="8357760" cy="47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Racionalidade é diferente de perfeição.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racionalidade maximiza o desempenho esperado, enquanto a perfeição maximiza o desempenho real.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escolha racional só depende das percepções até o momento.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 os agentes podem (e devem!) executar ações para </a:t>
            </a:r>
            <a:r>
              <a:rPr b="0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coleta de informações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tipo importante de coleta de informação é a exploração de um ambiente desconhecido.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8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também pode (e deve!) </a:t>
            </a:r>
            <a:r>
              <a:rPr b="0" lang="pt-BR" sz="24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aprender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ou seja, modificar seu comportamento dependendo do que ele percebe ao longo do tempo.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Nesse caso o agente é chamado de </a:t>
            </a:r>
            <a:r>
              <a:rPr b="0" lang="pt-BR" sz="200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autônomo</a:t>
            </a: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8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agente que aprende pode ter sucesso em uma ampla variedade de ambientes.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Exemplo: O mundo do aspirador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0" y="147924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mundo consiste em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duas salas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Cada sala pode estar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suja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pode estar em apenas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uma das salas de cada vez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Existem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8 estados </a:t>
            </a:r>
            <a:br>
              <a:rPr sz="2400"/>
            </a:b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possíveis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agente pode </a:t>
            </a:r>
            <a:br>
              <a:rPr sz="2400"/>
            </a:b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efetuar </a:t>
            </a: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 ações: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br>
              <a:rPr sz="2400"/>
            </a:b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Esquerda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</a:t>
            </a: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Direita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 </a:t>
            </a:r>
            <a:br>
              <a:rPr sz="2400"/>
            </a:br>
            <a:r>
              <a:rPr b="0" i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Limpar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Picture 5" descr=""/>
          <p:cNvPicPr/>
          <p:nvPr/>
        </p:nvPicPr>
        <p:blipFill>
          <a:blip r:embed="rId1">
            <a:lum contrast="-40000"/>
          </a:blip>
          <a:stretch/>
        </p:blipFill>
        <p:spPr>
          <a:xfrm>
            <a:off x="6159960" y="3211200"/>
            <a:ext cx="4804560" cy="2988720"/>
          </a:xfrm>
          <a:prstGeom prst="rect">
            <a:avLst/>
          </a:prstGeom>
          <a:noFill/>
          <a:ln w="9525">
            <a:solidFill>
              <a:srgbClr val="2e495e"/>
            </a:solidFill>
            <a:miter/>
          </a:ln>
          <a:effectLst>
            <a:outerShdw algn="ctr" blurRad="63360" dir="2700000" dist="106914" rotWithShape="0">
              <a:srgbClr val="000000">
                <a:alpha val="7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nodeType="clickEffect" fill="hold">
                      <p:stCondLst>
                        <p:cond delay="0"/>
                      </p:stCondLst>
                      <p:childTnLst>
                        <p:par>
                          <p:cTn id="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que é um problema em IA?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2e495e"/>
              </a:buClr>
              <a:buFont typeface="Arial"/>
              <a:buChar char="•"/>
            </a:pP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</a:t>
            </a:r>
            <a:r>
              <a:rPr b="1" i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problema </a:t>
            </a:r>
            <a:r>
              <a:rPr b="1" lang="pt-BR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em IA é definido em termos de...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(1) Um </a:t>
            </a:r>
            <a:r>
              <a:rPr b="1" i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 de estados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possíveis, incluindo: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estado inicial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um (ou mais) estado final = objetivo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228600" defTabSz="914400">
              <a:lnSpc>
                <a:spcPct val="90000"/>
              </a:lnSpc>
              <a:spcBef>
                <a:spcPts val="499"/>
              </a:spcBef>
              <a:buClr>
                <a:srgbClr val="2e495e"/>
              </a:buClr>
              <a:buFont typeface="Arial"/>
              <a:buChar char="•"/>
            </a:pPr>
            <a:r>
              <a:rPr b="0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espaço de estados: </a:t>
            </a:r>
            <a:r>
              <a:rPr b="0" i="1" lang="pt-BR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todas as cidades da região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1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dirigir de Brasília a Goiânia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5800" indent="-22860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pt-BR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	</a:t>
            </a:r>
            <a:r>
              <a:rPr b="1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Exemplo</a:t>
            </a:r>
            <a:r>
              <a:rPr b="1" lang="pt-BR" sz="2400" strike="noStrike" u="none" baseline="-25000">
                <a:solidFill>
                  <a:schemeClr val="dk1"/>
                </a:solidFill>
                <a:effectLst/>
                <a:uFillTx/>
                <a:latin typeface="Calibri"/>
              </a:rPr>
              <a:t>2</a:t>
            </a:r>
            <a:r>
              <a:rPr b="0" lang="pt-BR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: jogo de 8 números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2" name="Object 36"/>
          <p:cNvGraphicFramePr/>
          <p:nvPr/>
        </p:nvGraphicFramePr>
        <p:xfrm>
          <a:off x="5278320" y="4616280"/>
          <a:ext cx="2820240" cy="1223280"/>
        </p:xfrm>
        <a:graphic>
          <a:graphicData uri="http://schemas.openxmlformats.org/presentationml/2006/ole">
            <p:oleObj progId="Word.Picture.8" r:id="rId1" spid="">
              <p:embed/>
              <p:pic>
                <p:nvPicPr>
                  <p:cNvPr id="123" name="Object 3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278320" y="4616280"/>
                    <a:ext cx="2820240" cy="12232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nodeType="clickEffect" fill="hold">
                      <p:stCondLst>
                        <p:cond delay="0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nodeType="after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Finatec">
      <a:dk1>
        <a:srgbClr val="2e495e"/>
      </a:dk1>
      <a:lt1>
        <a:srgbClr val="ffffff"/>
      </a:lt1>
      <a:dk2>
        <a:srgbClr val="2e495e"/>
      </a:dk2>
      <a:lt2>
        <a:srgbClr val="9f9d9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3876</TotalTime>
  <Application>LibreOffice/25.2.2.2$Linux_X86_64 LibreOffice_project/7370d4be9e3cf6031a51beef54ff3bda878e3fac</Application>
  <AppVersion>15.0000</AppVersion>
  <Words>3752</Words>
  <Paragraphs>644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2018-11-12T17:39:17Z</dcterms:created>
  <dc:creator>Juliana Vilela de Oliveira</dc:creator>
  <dc:description/>
  <dc:language>pt-BR</dc:language>
  <cp:lastModifiedBy/>
  <dcterms:modified xsi:type="dcterms:W3CDTF">2025-04-02T21:33:37Z</dcterms:modified>
  <cp:revision>215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Custom</vt:lpwstr>
  </property>
  <property fmtid="{D5CDD505-2E9C-101B-9397-08002B2CF9AE}" pid="4" name="Slides">
    <vt:i4>70</vt:i4>
  </property>
</Properties>
</file>